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 id="2147483699" r:id="rId6"/>
  </p:sldMasterIdLst>
  <p:notesMasterIdLst>
    <p:notesMasterId r:id="rId44"/>
  </p:notesMasterIdLst>
  <p:sldIdLst>
    <p:sldId id="261" r:id="rId7"/>
    <p:sldId id="262" r:id="rId8"/>
    <p:sldId id="294" r:id="rId9"/>
    <p:sldId id="295" r:id="rId10"/>
    <p:sldId id="268" r:id="rId11"/>
    <p:sldId id="269" r:id="rId12"/>
    <p:sldId id="336" r:id="rId13"/>
    <p:sldId id="337" r:id="rId14"/>
    <p:sldId id="341" r:id="rId15"/>
    <p:sldId id="338" r:id="rId16"/>
    <p:sldId id="339" r:id="rId17"/>
    <p:sldId id="340" r:id="rId18"/>
    <p:sldId id="313" r:id="rId19"/>
    <p:sldId id="316" r:id="rId20"/>
    <p:sldId id="307" r:id="rId21"/>
    <p:sldId id="309" r:id="rId22"/>
    <p:sldId id="310" r:id="rId23"/>
    <p:sldId id="311" r:id="rId24"/>
    <p:sldId id="317" r:id="rId25"/>
    <p:sldId id="318" r:id="rId26"/>
    <p:sldId id="312" r:id="rId27"/>
    <p:sldId id="325" r:id="rId28"/>
    <p:sldId id="326" r:id="rId29"/>
    <p:sldId id="327" r:id="rId30"/>
    <p:sldId id="328" r:id="rId31"/>
    <p:sldId id="329" r:id="rId32"/>
    <p:sldId id="330" r:id="rId33"/>
    <p:sldId id="331" r:id="rId34"/>
    <p:sldId id="334" r:id="rId35"/>
    <p:sldId id="332" r:id="rId36"/>
    <p:sldId id="333" r:id="rId37"/>
    <p:sldId id="301" r:id="rId38"/>
    <p:sldId id="335" r:id="rId39"/>
    <p:sldId id="342" r:id="rId40"/>
    <p:sldId id="343" r:id="rId41"/>
    <p:sldId id="817" r:id="rId42"/>
    <p:sldId id="29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low, S. Allen" initials="DSA" lastIdx="2" clrIdx="0">
    <p:extLst>
      <p:ext uri="{19B8F6BF-5375-455C-9EA6-DF929625EA0E}">
        <p15:presenceInfo xmlns:p15="http://schemas.microsoft.com/office/powerpoint/2012/main" userId="S::Sherman.Dunlow@va.gov::e47a3743-5ef0-4994-9d38-e6c099669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804" y="60"/>
      </p:cViewPr>
      <p:guideLst/>
    </p:cSldViewPr>
  </p:slideViewPr>
  <p:notesTextViewPr>
    <p:cViewPr>
      <p:scale>
        <a:sx n="1" d="1"/>
        <a:sy n="1" d="1"/>
      </p:scale>
      <p:origin x="0" y="0"/>
    </p:cViewPr>
  </p:notesTextViewPr>
  <p:sorterViewPr>
    <p:cViewPr>
      <p:scale>
        <a:sx n="100" d="100"/>
        <a:sy n="100" d="100"/>
      </p:scale>
      <p:origin x="0" y="-5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47A8B-156B-4FE7-B390-8B67C2BBAD52}" type="datetimeFigureOut">
              <a:rPr lang="en-US" smtClean="0"/>
              <a:t>6/29/2021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49895-0DD6-4BD9-A48B-C9BC339A067C}" type="slidenum">
              <a:rPr lang="en-US" smtClean="0"/>
              <a:t>‹#›</a:t>
            </a:fld>
            <a:endParaRPr lang="en-US"/>
          </a:p>
        </p:txBody>
      </p:sp>
    </p:spTree>
    <p:extLst>
      <p:ext uri="{BB962C8B-B14F-4D97-AF65-F5344CB8AC3E}">
        <p14:creationId xmlns:p14="http://schemas.microsoft.com/office/powerpoint/2010/main" val="391845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1358s cannot exceed 12 months.</a:t>
            </a:r>
          </a:p>
        </p:txBody>
      </p:sp>
      <p:sp>
        <p:nvSpPr>
          <p:cNvPr id="4" name="Slide Number Placeholder 3"/>
          <p:cNvSpPr>
            <a:spLocks noGrp="1"/>
          </p:cNvSpPr>
          <p:nvPr>
            <p:ph type="sldNum" sz="quarter" idx="5"/>
          </p:nvPr>
        </p:nvSpPr>
        <p:spPr/>
        <p:txBody>
          <a:bodyPr/>
          <a:lstStyle/>
          <a:p>
            <a:fld id="{4D2FEE92-4ABE-455D-A4AC-EB2BFD12E6EA}" type="slidenum">
              <a:rPr lang="en-US" smtClean="0"/>
              <a:t>13</a:t>
            </a:fld>
            <a:endParaRPr lang="en-US"/>
          </a:p>
        </p:txBody>
      </p:sp>
    </p:spTree>
    <p:extLst>
      <p:ext uri="{BB962C8B-B14F-4D97-AF65-F5344CB8AC3E}">
        <p14:creationId xmlns:p14="http://schemas.microsoft.com/office/powerpoint/2010/main" val="291683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that I’m up to 59 POs, so the next one will be 60. You can always go back and change the research order number as needed. You can also change this purchase in </a:t>
            </a:r>
            <a:r>
              <a:rPr lang="en-US" dirty="0" err="1"/>
              <a:t>WinRMS</a:t>
            </a:r>
            <a:r>
              <a:rPr lang="en-US" dirty="0"/>
              <a:t> anytime adjustments are needed.</a:t>
            </a:r>
          </a:p>
        </p:txBody>
      </p:sp>
      <p:sp>
        <p:nvSpPr>
          <p:cNvPr id="4" name="Slide Number Placeholder 3"/>
          <p:cNvSpPr>
            <a:spLocks noGrp="1"/>
          </p:cNvSpPr>
          <p:nvPr>
            <p:ph type="sldNum" sz="quarter" idx="5"/>
          </p:nvPr>
        </p:nvSpPr>
        <p:spPr/>
        <p:txBody>
          <a:bodyPr/>
          <a:lstStyle/>
          <a:p>
            <a:fld id="{4D2FEE92-4ABE-455D-A4AC-EB2BFD12E6EA}" type="slidenum">
              <a:rPr lang="en-US" smtClean="0"/>
              <a:t>16</a:t>
            </a:fld>
            <a:endParaRPr lang="en-US"/>
          </a:p>
        </p:txBody>
      </p:sp>
    </p:spTree>
    <p:extLst>
      <p:ext uri="{BB962C8B-B14F-4D97-AF65-F5344CB8AC3E}">
        <p14:creationId xmlns:p14="http://schemas.microsoft.com/office/powerpoint/2010/main" val="366464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your 1358s cannot exceed 12 months and they CAN cross fiscal years. Running IPAs 7/1 through 6/30 is helpful to reconcile timely before the end of the federal fiscal year.</a:t>
            </a:r>
          </a:p>
          <a:p>
            <a:r>
              <a:rPr lang="en-US" dirty="0"/>
              <a:t>Remember that UDO stuff from earlier training—those monthly reports are easier with fewer </a:t>
            </a:r>
            <a:r>
              <a:rPr lang="en-US" dirty="0" err="1"/>
              <a:t>POs.</a:t>
            </a:r>
            <a:endParaRPr lang="en-US" dirty="0"/>
          </a:p>
        </p:txBody>
      </p:sp>
      <p:sp>
        <p:nvSpPr>
          <p:cNvPr id="4" name="Slide Number Placeholder 3"/>
          <p:cNvSpPr>
            <a:spLocks noGrp="1"/>
          </p:cNvSpPr>
          <p:nvPr>
            <p:ph type="sldNum" sz="quarter" idx="5"/>
          </p:nvPr>
        </p:nvSpPr>
        <p:spPr/>
        <p:txBody>
          <a:bodyPr/>
          <a:lstStyle/>
          <a:p>
            <a:fld id="{4D2FEE92-4ABE-455D-A4AC-EB2BFD12E6EA}" type="slidenum">
              <a:rPr lang="en-US" smtClean="0"/>
              <a:t>17</a:t>
            </a:fld>
            <a:endParaRPr lang="en-US"/>
          </a:p>
        </p:txBody>
      </p:sp>
    </p:spTree>
    <p:extLst>
      <p:ext uri="{BB962C8B-B14F-4D97-AF65-F5344CB8AC3E}">
        <p14:creationId xmlns:p14="http://schemas.microsoft.com/office/powerpoint/2010/main" val="3816411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Couple notes on preference. I enter one line for all the PI’s IPAs. You could enter them separately so your PI can see more clearly who is costing what. This may be helpful if you’ll have significant movement or effort changes for personnel. When you review and certify monthly invoices in IPPS, the individual amounts paid out on the PO do not hit VISTA/RMS, you have to track. What WILL hit </a:t>
            </a:r>
            <a:r>
              <a:rPr lang="en-US" dirty="0" err="1"/>
              <a:t>winRMS</a:t>
            </a:r>
            <a:r>
              <a:rPr lang="en-US" dirty="0"/>
              <a:t> are the increases and decreases to the order. You </a:t>
            </a:r>
          </a:p>
        </p:txBody>
      </p:sp>
      <p:sp>
        <p:nvSpPr>
          <p:cNvPr id="4" name="Slide Number Placeholder 3"/>
          <p:cNvSpPr>
            <a:spLocks noGrp="1"/>
          </p:cNvSpPr>
          <p:nvPr>
            <p:ph type="sldNum" sz="quarter" idx="5"/>
          </p:nvPr>
        </p:nvSpPr>
        <p:spPr/>
        <p:txBody>
          <a:bodyPr/>
          <a:lstStyle/>
          <a:p>
            <a:fld id="{4D2FEE92-4ABE-455D-A4AC-EB2BFD12E6EA}" type="slidenum">
              <a:rPr lang="en-US" smtClean="0"/>
              <a:t>18</a:t>
            </a:fld>
            <a:endParaRPr lang="en-US"/>
          </a:p>
        </p:txBody>
      </p:sp>
    </p:spTree>
    <p:extLst>
      <p:ext uri="{BB962C8B-B14F-4D97-AF65-F5344CB8AC3E}">
        <p14:creationId xmlns:p14="http://schemas.microsoft.com/office/powerpoint/2010/main" val="406608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plan and God laughs” but decide once what you’re going to include in your purchase. </a:t>
            </a:r>
          </a:p>
          <a:p>
            <a:r>
              <a:rPr lang="en-US" dirty="0"/>
              <a:t>Then create the purchase for the last three quarters of the fiscal year in the purchase transaction. </a:t>
            </a:r>
          </a:p>
        </p:txBody>
      </p:sp>
      <p:sp>
        <p:nvSpPr>
          <p:cNvPr id="4" name="Slide Number Placeholder 3"/>
          <p:cNvSpPr>
            <a:spLocks noGrp="1"/>
          </p:cNvSpPr>
          <p:nvPr>
            <p:ph type="sldNum" sz="quarter" idx="5"/>
          </p:nvPr>
        </p:nvSpPr>
        <p:spPr/>
        <p:txBody>
          <a:bodyPr/>
          <a:lstStyle/>
          <a:p>
            <a:fld id="{4D2FEE92-4ABE-455D-A4AC-EB2BFD12E6EA}" type="slidenum">
              <a:rPr lang="en-US" smtClean="0"/>
              <a:t>20</a:t>
            </a:fld>
            <a:endParaRPr lang="en-US"/>
          </a:p>
        </p:txBody>
      </p:sp>
    </p:spTree>
    <p:extLst>
      <p:ext uri="{BB962C8B-B14F-4D97-AF65-F5344CB8AC3E}">
        <p14:creationId xmlns:p14="http://schemas.microsoft.com/office/powerpoint/2010/main" val="593106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fruits of your labor</a:t>
            </a:r>
          </a:p>
        </p:txBody>
      </p:sp>
      <p:sp>
        <p:nvSpPr>
          <p:cNvPr id="4" name="Slide Number Placeholder 3"/>
          <p:cNvSpPr>
            <a:spLocks noGrp="1"/>
          </p:cNvSpPr>
          <p:nvPr>
            <p:ph type="sldNum" sz="quarter" idx="5"/>
          </p:nvPr>
        </p:nvSpPr>
        <p:spPr/>
        <p:txBody>
          <a:bodyPr/>
          <a:lstStyle/>
          <a:p>
            <a:fld id="{4D2FEE92-4ABE-455D-A4AC-EB2BFD12E6EA}" type="slidenum">
              <a:rPr lang="en-US" smtClean="0"/>
              <a:t>21</a:t>
            </a:fld>
            <a:endParaRPr lang="en-US"/>
          </a:p>
        </p:txBody>
      </p:sp>
    </p:spTree>
    <p:extLst>
      <p:ext uri="{BB962C8B-B14F-4D97-AF65-F5344CB8AC3E}">
        <p14:creationId xmlns:p14="http://schemas.microsoft.com/office/powerpoint/2010/main" val="303408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7F14EE75-C8CC-4776-8646-FCE586C27B42}" type="slidenum">
              <a:rPr lang="en-US" smtClean="0"/>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147762"/>
            <a:ext cx="1981200" cy="1485900"/>
          </a:xfrm>
          <a:prstGeom prst="rect">
            <a:avLst/>
          </a:prstGeom>
        </p:spPr>
      </p:pic>
    </p:spTree>
    <p:extLst>
      <p:ext uri="{BB962C8B-B14F-4D97-AF65-F5344CB8AC3E}">
        <p14:creationId xmlns:p14="http://schemas.microsoft.com/office/powerpoint/2010/main" val="2408091244"/>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876300"/>
            <a:ext cx="10515600" cy="2695576"/>
          </a:xfrm>
        </p:spPr>
        <p:txBody>
          <a:bodyPr anchor="b">
            <a:normAutofit/>
          </a:bodyPr>
          <a:lstStyle>
            <a:lvl1pPr algn="l">
              <a:defRPr sz="3600">
                <a:solidFill>
                  <a:schemeClr val="tx1"/>
                </a:solidFill>
              </a:defRPr>
            </a:lvl1pPr>
          </a:lstStyle>
          <a:p>
            <a:r>
              <a:rPr lang="en-US"/>
              <a:t>CLICK TO EDIT MASTER TITLE STYLE</a:t>
            </a:r>
          </a:p>
        </p:txBody>
      </p:sp>
      <p:cxnSp>
        <p:nvCxnSpPr>
          <p:cNvPr id="8" name="Straight Connector 7" descr="&quot;&quot;">
            <a:extLst>
              <a:ext uri="{FF2B5EF4-FFF2-40B4-BE49-F238E27FC236}">
                <a16:creationId xmlns:a16="http://schemas.microsoft.com/office/drawing/2014/main" id="{6C51C540-E2E0-0F4E-9F70-8AC00B03F3B9}"/>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831851" y="3751265"/>
            <a:ext cx="10515600" cy="13323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358948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2665612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9" y="122070"/>
            <a:ext cx="10515600" cy="749808"/>
          </a:xfrm>
        </p:spPr>
        <p:txBody>
          <a:bodyPr/>
          <a:lstStyle/>
          <a:p>
            <a:r>
              <a:rPr lang="en-US"/>
              <a:t>Click to edit master title style</a:t>
            </a:r>
          </a:p>
        </p:txBody>
      </p:sp>
      <p:sp>
        <p:nvSpPr>
          <p:cNvPr id="3" name="Text Placeholder 2"/>
          <p:cNvSpPr>
            <a:spLocks noGrp="1"/>
          </p:cNvSpPr>
          <p:nvPr>
            <p:ph type="body" idx="1" hasCustomPrompt="1"/>
          </p:nvPr>
        </p:nvSpPr>
        <p:spPr>
          <a:xfrm>
            <a:off x="839789" y="1137442"/>
            <a:ext cx="5157787"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 </a:t>
            </a:r>
          </a:p>
        </p:txBody>
      </p:sp>
      <p:sp>
        <p:nvSpPr>
          <p:cNvPr id="4" name="Content Placeholder 3"/>
          <p:cNvSpPr>
            <a:spLocks noGrp="1"/>
          </p:cNvSpPr>
          <p:nvPr>
            <p:ph sz="half" idx="2"/>
          </p:nvPr>
        </p:nvSpPr>
        <p:spPr>
          <a:xfrm>
            <a:off x="839789" y="1645920"/>
            <a:ext cx="5157787"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1" y="1133856"/>
            <a:ext cx="5183188"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6" name="Content Placeholder 5"/>
          <p:cNvSpPr>
            <a:spLocks noGrp="1"/>
          </p:cNvSpPr>
          <p:nvPr>
            <p:ph sz="quarter" idx="4"/>
          </p:nvPr>
        </p:nvSpPr>
        <p:spPr>
          <a:xfrm>
            <a:off x="6172201" y="1645920"/>
            <a:ext cx="5183188"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4093717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2961996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1144204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BCC56-792E-4E9D-9D4C-8CB5EF803F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965F84-B24B-48DF-9C41-BF6613B26B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346556-2215-4D64-BF3D-E8B53995ABC1}"/>
              </a:ext>
            </a:extLst>
          </p:cNvPr>
          <p:cNvSpPr>
            <a:spLocks noGrp="1"/>
          </p:cNvSpPr>
          <p:nvPr>
            <p:ph type="dt" sz="half" idx="10"/>
          </p:nvPr>
        </p:nvSpPr>
        <p:spPr/>
        <p:txBody>
          <a:bodyPr/>
          <a:lstStyle/>
          <a:p>
            <a:fld id="{26A07DBC-C15D-4BFD-91D0-1C1E9CD2225B}" type="datetimeFigureOut">
              <a:rPr lang="en-US" smtClean="0"/>
              <a:t>6/29/2021</a:t>
            </a:fld>
            <a:endParaRPr lang="en-US"/>
          </a:p>
        </p:txBody>
      </p:sp>
      <p:sp>
        <p:nvSpPr>
          <p:cNvPr id="5" name="Footer Placeholder 4">
            <a:extLst>
              <a:ext uri="{FF2B5EF4-FFF2-40B4-BE49-F238E27FC236}">
                <a16:creationId xmlns:a16="http://schemas.microsoft.com/office/drawing/2014/main" id="{343280EA-9A13-4106-B539-6196EA528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2FB809-A194-4B6F-810E-48661C74A02C}"/>
              </a:ext>
            </a:extLst>
          </p:cNvPr>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1589782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28794348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379224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582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47466447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3908283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615365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744745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99689112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97437854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5687054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1803081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76428442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5400" y="1147762"/>
            <a:ext cx="1981200" cy="1485900"/>
          </a:xfrm>
          <a:prstGeom prst="rect">
            <a:avLst/>
          </a:prstGeom>
        </p:spPr>
      </p:pic>
    </p:spTree>
    <p:extLst>
      <p:ext uri="{BB962C8B-B14F-4D97-AF65-F5344CB8AC3E}">
        <p14:creationId xmlns:p14="http://schemas.microsoft.com/office/powerpoint/2010/main" val="4224663189"/>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063002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14381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875160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168632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180427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177221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7146238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582842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9985645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846692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C283-0A9D-45A8-8582-A5CA8743F5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C40117-E561-46D7-AF66-DDC614F37E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A37970-5E02-430C-A256-1FF66760BB2D}"/>
              </a:ext>
            </a:extLst>
          </p:cNvPr>
          <p:cNvSpPr>
            <a:spLocks noGrp="1"/>
          </p:cNvSpPr>
          <p:nvPr>
            <p:ph type="dt" sz="half" idx="10"/>
          </p:nvPr>
        </p:nvSpPr>
        <p:spPr/>
        <p:txBody>
          <a:bodyPr/>
          <a:lstStyle/>
          <a:p>
            <a:fld id="{6A052A50-7E1A-4486-9C23-CB69827814B2}" type="datetimeFigureOut">
              <a:rPr lang="en-US" smtClean="0"/>
              <a:t>6/29/2021</a:t>
            </a:fld>
            <a:endParaRPr lang="en-US"/>
          </a:p>
        </p:txBody>
      </p:sp>
      <p:sp>
        <p:nvSpPr>
          <p:cNvPr id="5" name="Footer Placeholder 4">
            <a:extLst>
              <a:ext uri="{FF2B5EF4-FFF2-40B4-BE49-F238E27FC236}">
                <a16:creationId xmlns:a16="http://schemas.microsoft.com/office/drawing/2014/main" id="{E6A82183-4E45-4D1D-9EE3-53F132959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6ED73E-2D97-4A3A-9C00-546730F24A9F}"/>
              </a:ext>
            </a:extLst>
          </p:cNvPr>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4671124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D4A4-DECB-4134-8D10-B8927B17A9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EED5CA-6AD5-4690-8794-545F039E90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504CF7-E679-4120-B201-B136E60CB34D}"/>
              </a:ext>
            </a:extLst>
          </p:cNvPr>
          <p:cNvSpPr>
            <a:spLocks noGrp="1"/>
          </p:cNvSpPr>
          <p:nvPr>
            <p:ph type="dt" sz="half" idx="10"/>
          </p:nvPr>
        </p:nvSpPr>
        <p:spPr/>
        <p:txBody>
          <a:bodyPr/>
          <a:lstStyle/>
          <a:p>
            <a:fld id="{6A052A50-7E1A-4486-9C23-CB69827814B2}" type="datetimeFigureOut">
              <a:rPr lang="en-US" smtClean="0"/>
              <a:t>6/29/2021</a:t>
            </a:fld>
            <a:endParaRPr lang="en-US"/>
          </a:p>
        </p:txBody>
      </p:sp>
      <p:sp>
        <p:nvSpPr>
          <p:cNvPr id="5" name="Footer Placeholder 4">
            <a:extLst>
              <a:ext uri="{FF2B5EF4-FFF2-40B4-BE49-F238E27FC236}">
                <a16:creationId xmlns:a16="http://schemas.microsoft.com/office/drawing/2014/main" id="{47CD2F46-3A4B-4C1C-8D2C-04BF7F664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8F081-99BA-4590-A8B3-9F194A70DED5}"/>
              </a:ext>
            </a:extLst>
          </p:cNvPr>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10649484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D31AA-8118-4E42-BA4F-D09CD9D00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E654C1-19D3-4A45-98A8-C44FF8900E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A05ADC-4701-48A5-8716-6F7BAC010412}"/>
              </a:ext>
            </a:extLst>
          </p:cNvPr>
          <p:cNvSpPr>
            <a:spLocks noGrp="1"/>
          </p:cNvSpPr>
          <p:nvPr>
            <p:ph type="dt" sz="half" idx="10"/>
          </p:nvPr>
        </p:nvSpPr>
        <p:spPr/>
        <p:txBody>
          <a:bodyPr/>
          <a:lstStyle/>
          <a:p>
            <a:fld id="{6A052A50-7E1A-4486-9C23-CB69827814B2}" type="datetimeFigureOut">
              <a:rPr lang="en-US" smtClean="0"/>
              <a:t>6/29/2021</a:t>
            </a:fld>
            <a:endParaRPr lang="en-US"/>
          </a:p>
        </p:txBody>
      </p:sp>
      <p:sp>
        <p:nvSpPr>
          <p:cNvPr id="5" name="Footer Placeholder 4">
            <a:extLst>
              <a:ext uri="{FF2B5EF4-FFF2-40B4-BE49-F238E27FC236}">
                <a16:creationId xmlns:a16="http://schemas.microsoft.com/office/drawing/2014/main" id="{6429E989-C1A8-42FA-86D2-89ADE3CDAE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57F2B-70DC-42AF-872D-BFB1C164B49C}"/>
              </a:ext>
            </a:extLst>
          </p:cNvPr>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563924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4449501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2E19A-6107-40BF-83F8-DD73065CA0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3EB10F-709C-492A-889B-94F84FB242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2E3022-058C-4B4B-8D6D-E194D01212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E3DA6D-C53A-4233-9458-2AB250053FA8}"/>
              </a:ext>
            </a:extLst>
          </p:cNvPr>
          <p:cNvSpPr>
            <a:spLocks noGrp="1"/>
          </p:cNvSpPr>
          <p:nvPr>
            <p:ph type="dt" sz="half" idx="10"/>
          </p:nvPr>
        </p:nvSpPr>
        <p:spPr/>
        <p:txBody>
          <a:bodyPr/>
          <a:lstStyle/>
          <a:p>
            <a:fld id="{6A052A50-7E1A-4486-9C23-CB69827814B2}" type="datetimeFigureOut">
              <a:rPr lang="en-US" smtClean="0"/>
              <a:t>6/29/2021</a:t>
            </a:fld>
            <a:endParaRPr lang="en-US"/>
          </a:p>
        </p:txBody>
      </p:sp>
      <p:sp>
        <p:nvSpPr>
          <p:cNvPr id="6" name="Footer Placeholder 5">
            <a:extLst>
              <a:ext uri="{FF2B5EF4-FFF2-40B4-BE49-F238E27FC236}">
                <a16:creationId xmlns:a16="http://schemas.microsoft.com/office/drawing/2014/main" id="{E5230A65-4296-4A38-AFA0-E17E7CD9FA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CD352D-70AA-4DC7-B865-31CA91CC449A}"/>
              </a:ext>
            </a:extLst>
          </p:cNvPr>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6672515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55E68-9A30-46C0-8BE5-3C36ABE4C6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5991F1-00FE-4556-BF1B-C9B67B5FF2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F76353-15C3-4265-91E7-8A1CD69F26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239722-0823-4734-BDA3-7FBC35B8A0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75C0A9-3111-43F7-B510-C40B7C7204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88A476-0400-415A-BE78-DDA953249A1F}"/>
              </a:ext>
            </a:extLst>
          </p:cNvPr>
          <p:cNvSpPr>
            <a:spLocks noGrp="1"/>
          </p:cNvSpPr>
          <p:nvPr>
            <p:ph type="dt" sz="half" idx="10"/>
          </p:nvPr>
        </p:nvSpPr>
        <p:spPr/>
        <p:txBody>
          <a:bodyPr/>
          <a:lstStyle/>
          <a:p>
            <a:fld id="{6A052A50-7E1A-4486-9C23-CB69827814B2}" type="datetimeFigureOut">
              <a:rPr lang="en-US" smtClean="0"/>
              <a:t>6/29/2021</a:t>
            </a:fld>
            <a:endParaRPr lang="en-US"/>
          </a:p>
        </p:txBody>
      </p:sp>
      <p:sp>
        <p:nvSpPr>
          <p:cNvPr id="8" name="Footer Placeholder 7">
            <a:extLst>
              <a:ext uri="{FF2B5EF4-FFF2-40B4-BE49-F238E27FC236}">
                <a16:creationId xmlns:a16="http://schemas.microsoft.com/office/drawing/2014/main" id="{4CE20688-9412-42DD-861B-2CC7A3F163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452344-5106-48D4-B3E6-1E55D43154E6}"/>
              </a:ext>
            </a:extLst>
          </p:cNvPr>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32338791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0BD68-5B4B-4237-8175-9373AFDF90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EA734A-CA64-4623-9135-F9925F67ABD9}"/>
              </a:ext>
            </a:extLst>
          </p:cNvPr>
          <p:cNvSpPr>
            <a:spLocks noGrp="1"/>
          </p:cNvSpPr>
          <p:nvPr>
            <p:ph type="dt" sz="half" idx="10"/>
          </p:nvPr>
        </p:nvSpPr>
        <p:spPr/>
        <p:txBody>
          <a:bodyPr/>
          <a:lstStyle/>
          <a:p>
            <a:fld id="{6A052A50-7E1A-4486-9C23-CB69827814B2}" type="datetimeFigureOut">
              <a:rPr lang="en-US" smtClean="0"/>
              <a:t>6/29/2021</a:t>
            </a:fld>
            <a:endParaRPr lang="en-US"/>
          </a:p>
        </p:txBody>
      </p:sp>
      <p:sp>
        <p:nvSpPr>
          <p:cNvPr id="4" name="Footer Placeholder 3">
            <a:extLst>
              <a:ext uri="{FF2B5EF4-FFF2-40B4-BE49-F238E27FC236}">
                <a16:creationId xmlns:a16="http://schemas.microsoft.com/office/drawing/2014/main" id="{3B5BCDEF-ED70-4540-B66C-5F545D031D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7EA505-EF22-4185-BC1B-547BE400E9F6}"/>
              </a:ext>
            </a:extLst>
          </p:cNvPr>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27320039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0865C4-EFBD-4298-B763-0AEAA09AB7AA}"/>
              </a:ext>
            </a:extLst>
          </p:cNvPr>
          <p:cNvSpPr>
            <a:spLocks noGrp="1"/>
          </p:cNvSpPr>
          <p:nvPr>
            <p:ph type="dt" sz="half" idx="10"/>
          </p:nvPr>
        </p:nvSpPr>
        <p:spPr/>
        <p:txBody>
          <a:bodyPr/>
          <a:lstStyle/>
          <a:p>
            <a:fld id="{6A052A50-7E1A-4486-9C23-CB69827814B2}" type="datetimeFigureOut">
              <a:rPr lang="en-US" smtClean="0"/>
              <a:t>6/29/2021</a:t>
            </a:fld>
            <a:endParaRPr lang="en-US"/>
          </a:p>
        </p:txBody>
      </p:sp>
      <p:sp>
        <p:nvSpPr>
          <p:cNvPr id="3" name="Footer Placeholder 2">
            <a:extLst>
              <a:ext uri="{FF2B5EF4-FFF2-40B4-BE49-F238E27FC236}">
                <a16:creationId xmlns:a16="http://schemas.microsoft.com/office/drawing/2014/main" id="{BE3BE9D9-95DF-4650-9469-CE5C39C51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652A10-7FBF-48E4-A69A-03F3138013F6}"/>
              </a:ext>
            </a:extLst>
          </p:cNvPr>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1446234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2DE3-F1DE-461D-9FC8-1787385B87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0446B8-8CAC-4223-B4FF-68F9B60E7B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A74B7A-34EF-47DB-843A-DC23A343E1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E0E6AB-8571-4FD0-B235-79FE441F0EA5}"/>
              </a:ext>
            </a:extLst>
          </p:cNvPr>
          <p:cNvSpPr>
            <a:spLocks noGrp="1"/>
          </p:cNvSpPr>
          <p:nvPr>
            <p:ph type="dt" sz="half" idx="10"/>
          </p:nvPr>
        </p:nvSpPr>
        <p:spPr/>
        <p:txBody>
          <a:bodyPr/>
          <a:lstStyle/>
          <a:p>
            <a:fld id="{6A052A50-7E1A-4486-9C23-CB69827814B2}" type="datetimeFigureOut">
              <a:rPr lang="en-US" smtClean="0"/>
              <a:t>6/29/2021</a:t>
            </a:fld>
            <a:endParaRPr lang="en-US"/>
          </a:p>
        </p:txBody>
      </p:sp>
      <p:sp>
        <p:nvSpPr>
          <p:cNvPr id="6" name="Footer Placeholder 5">
            <a:extLst>
              <a:ext uri="{FF2B5EF4-FFF2-40B4-BE49-F238E27FC236}">
                <a16:creationId xmlns:a16="http://schemas.microsoft.com/office/drawing/2014/main" id="{D7DDFC19-1631-46F8-AC55-83009D413C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9BB853-04DE-48FE-B8CF-43339276381D}"/>
              </a:ext>
            </a:extLst>
          </p:cNvPr>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17069202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6E9F7-7C20-49B5-8216-B82C900AD3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A0DF84-D11A-4989-9A24-B091416945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B0BFA7-2583-49F1-A19C-5B5805A2B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994D60-E758-4069-B1CA-95CEAC08BFE9}"/>
              </a:ext>
            </a:extLst>
          </p:cNvPr>
          <p:cNvSpPr>
            <a:spLocks noGrp="1"/>
          </p:cNvSpPr>
          <p:nvPr>
            <p:ph type="dt" sz="half" idx="10"/>
          </p:nvPr>
        </p:nvSpPr>
        <p:spPr/>
        <p:txBody>
          <a:bodyPr/>
          <a:lstStyle/>
          <a:p>
            <a:fld id="{6A052A50-7E1A-4486-9C23-CB69827814B2}" type="datetimeFigureOut">
              <a:rPr lang="en-US" smtClean="0"/>
              <a:t>6/29/2021</a:t>
            </a:fld>
            <a:endParaRPr lang="en-US"/>
          </a:p>
        </p:txBody>
      </p:sp>
      <p:sp>
        <p:nvSpPr>
          <p:cNvPr id="6" name="Footer Placeholder 5">
            <a:extLst>
              <a:ext uri="{FF2B5EF4-FFF2-40B4-BE49-F238E27FC236}">
                <a16:creationId xmlns:a16="http://schemas.microsoft.com/office/drawing/2014/main" id="{22546CC3-C46E-4245-828A-6771FEF1FB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BB1C9F-3BD6-4F3C-855A-9447E753AA4E}"/>
              </a:ext>
            </a:extLst>
          </p:cNvPr>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41891475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E979C-F45C-49D9-9A3F-8F2491AFCD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E02B15-9896-45AF-9C41-4CDC4BD90C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61D1F-7E18-4CC4-8DEB-2B9882B686F8}"/>
              </a:ext>
            </a:extLst>
          </p:cNvPr>
          <p:cNvSpPr>
            <a:spLocks noGrp="1"/>
          </p:cNvSpPr>
          <p:nvPr>
            <p:ph type="dt" sz="half" idx="10"/>
          </p:nvPr>
        </p:nvSpPr>
        <p:spPr/>
        <p:txBody>
          <a:bodyPr/>
          <a:lstStyle/>
          <a:p>
            <a:fld id="{6A052A50-7E1A-4486-9C23-CB69827814B2}" type="datetimeFigureOut">
              <a:rPr lang="en-US" smtClean="0"/>
              <a:t>6/29/2021</a:t>
            </a:fld>
            <a:endParaRPr lang="en-US"/>
          </a:p>
        </p:txBody>
      </p:sp>
      <p:sp>
        <p:nvSpPr>
          <p:cNvPr id="5" name="Footer Placeholder 4">
            <a:extLst>
              <a:ext uri="{FF2B5EF4-FFF2-40B4-BE49-F238E27FC236}">
                <a16:creationId xmlns:a16="http://schemas.microsoft.com/office/drawing/2014/main" id="{A1B4E689-0DA8-4498-8900-39E90FDCEF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1E719-FC8E-4E3F-8B4D-B41AC0D5444C}"/>
              </a:ext>
            </a:extLst>
          </p:cNvPr>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20479237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F51A18-95BE-46A7-8995-656F099EEB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49D4D9-7261-4414-99F8-FC30731068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7E36D-EA89-4DF3-B84F-6FB5C3486D24}"/>
              </a:ext>
            </a:extLst>
          </p:cNvPr>
          <p:cNvSpPr>
            <a:spLocks noGrp="1"/>
          </p:cNvSpPr>
          <p:nvPr>
            <p:ph type="dt" sz="half" idx="10"/>
          </p:nvPr>
        </p:nvSpPr>
        <p:spPr/>
        <p:txBody>
          <a:bodyPr/>
          <a:lstStyle/>
          <a:p>
            <a:fld id="{6A052A50-7E1A-4486-9C23-CB69827814B2}" type="datetimeFigureOut">
              <a:rPr lang="en-US" smtClean="0"/>
              <a:t>6/29/2021</a:t>
            </a:fld>
            <a:endParaRPr lang="en-US"/>
          </a:p>
        </p:txBody>
      </p:sp>
      <p:sp>
        <p:nvSpPr>
          <p:cNvPr id="5" name="Footer Placeholder 4">
            <a:extLst>
              <a:ext uri="{FF2B5EF4-FFF2-40B4-BE49-F238E27FC236}">
                <a16:creationId xmlns:a16="http://schemas.microsoft.com/office/drawing/2014/main" id="{6EB9AF1A-5646-42A1-85FF-13ED0C25F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0C1658-730B-4475-A229-44980B485B4F}"/>
              </a:ext>
            </a:extLst>
          </p:cNvPr>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192443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1005564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2550636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1150291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3413271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3870704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oleObject" Target="../embeddings/oleObject2.bin"/><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tags" Target="../tags/tag4.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image" Target="../media/image3.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ags" Target="../tags/tag3.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vmlDrawing" Target="../drawings/vmlDrawing2.vml"/><Relationship Id="rId28" Type="http://schemas.openxmlformats.org/officeDocument/2006/relationships/image" Target="../media/image2.png"/><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2.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p:custDataLst>
              <p:tags r:id="rId18"/>
            </p:custDataLst>
            <p:extLst>
              <p:ext uri="{D42A27DB-BD31-4B8C-83A1-F6EECF244321}">
                <p14:modId xmlns:p14="http://schemas.microsoft.com/office/powerpoint/2010/main" val="3488086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56" name="think-cell Slide" r:id="rId20" imgW="395" imgH="396" progId="TCLayout.ActiveDocument.1">
                  <p:embed/>
                </p:oleObj>
              </mc:Choice>
              <mc:Fallback>
                <p:oleObj name="think-cell Slide" r:id="rId20"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16" name="Rectangle 15" descr="&quot;&quot;">
            <a:extLst>
              <a:ext uri="{FF2B5EF4-FFF2-40B4-BE49-F238E27FC236}">
                <a16:creationId xmlns:a16="http://schemas.microsoft.com/office/drawing/2014/main" id="{EC36D5C6-D83B-094B-B075-9D81698B071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38200" y="119743"/>
            <a:ext cx="10515600" cy="75292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104901"/>
            <a:ext cx="10515600" cy="4818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6C94A689-3EF9-174C-B52F-294467BE1309}"/>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BE232BEF-50CF-4043-A9EB-59852B059A73}"/>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8A79312-C06A-0043-A320-E283FF84D6E1}"/>
              </a:ext>
            </a:extLst>
          </p:cNvPr>
          <p:cNvSpPr txBox="1"/>
          <p:nvPr/>
        </p:nvSpPr>
        <p:spPr>
          <a:xfrm>
            <a:off x="3962400" y="6336268"/>
            <a:ext cx="3962400" cy="369332"/>
          </a:xfrm>
          <a:prstGeom prst="rect">
            <a:avLst/>
          </a:prstGeom>
          <a:noFill/>
        </p:spPr>
        <p:txBody>
          <a:bodyPr wrap="square" rtlCol="0">
            <a:spAutoFit/>
          </a:bodyPr>
          <a:lstStyle/>
          <a:p>
            <a:pPr algn="ctr"/>
            <a:r>
              <a:rPr lang="en-US" sz="1800" b="1">
                <a:solidFill>
                  <a:srgbClr val="C00000"/>
                </a:solidFill>
              </a:rPr>
              <a:t>FOR VA INTERNAL USE ONLY</a:t>
            </a:r>
          </a:p>
        </p:txBody>
      </p:sp>
      <p:pic>
        <p:nvPicPr>
          <p:cNvPr id="10" name="Picture 9" descr="Seal and logo for the U.S. Department of Veterans Affairs">
            <a:extLst>
              <a:ext uri="{FF2B5EF4-FFF2-40B4-BE49-F238E27FC236}">
                <a16:creationId xmlns:a16="http://schemas.microsoft.com/office/drawing/2014/main" id="{288DFAAA-A665-834A-A7CC-853CCA1C41BA}"/>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8266546" y="6184206"/>
            <a:ext cx="3417455" cy="641708"/>
          </a:xfrm>
          <a:prstGeom prst="rect">
            <a:avLst/>
          </a:prstGeom>
        </p:spPr>
      </p:pic>
      <p:sp>
        <p:nvSpPr>
          <p:cNvPr id="6" name="Slide Number Placeholder 5"/>
          <p:cNvSpPr>
            <a:spLocks noGrp="1"/>
          </p:cNvSpPr>
          <p:nvPr>
            <p:ph type="sldNum" sz="quarter" idx="4"/>
          </p:nvPr>
        </p:nvSpPr>
        <p:spPr>
          <a:xfrm>
            <a:off x="11582400" y="6400801"/>
            <a:ext cx="512064" cy="365125"/>
          </a:xfrm>
          <a:prstGeom prst="rect">
            <a:avLst/>
          </a:prstGeom>
        </p:spPr>
        <p:txBody>
          <a:bodyPr vert="horz" lIns="91440" tIns="45720" rIns="91440" bIns="45720" rtlCol="0" anchor="ctr"/>
          <a:lstStyle>
            <a:lvl1pPr algn="r">
              <a:defRPr sz="1200">
                <a:solidFill>
                  <a:schemeClr val="bg1"/>
                </a:solidFill>
              </a:defRPr>
            </a:lvl1pPr>
          </a:lstStyle>
          <a:p>
            <a:fld id="{7F14EE75-C8CC-4776-8646-FCE586C27B42}" type="slidenum">
              <a:rPr lang="en-US" smtClean="0"/>
              <a:t>‹#›</a:t>
            </a:fld>
            <a:endParaRPr lang="en-US"/>
          </a:p>
        </p:txBody>
      </p:sp>
    </p:spTree>
    <p:extLst>
      <p:ext uri="{BB962C8B-B14F-4D97-AF65-F5344CB8AC3E}">
        <p14:creationId xmlns:p14="http://schemas.microsoft.com/office/powerpoint/2010/main" val="3133732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4"/>
            </p:custDataLst>
            <p:extLst>
              <p:ext uri="{D42A27DB-BD31-4B8C-83A1-F6EECF244321}">
                <p14:modId xmlns:p14="http://schemas.microsoft.com/office/powerpoint/2010/main" val="1840551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80"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84395BD-C224-442F-9DAE-9C7854F52FC3}"/>
              </a:ext>
            </a:extLst>
          </p:cNvPr>
          <p:cNvSpPr txBox="1"/>
          <p:nvPr/>
        </p:nvSpPr>
        <p:spPr>
          <a:xfrm>
            <a:off x="3962400" y="6336268"/>
            <a:ext cx="3962400" cy="369332"/>
          </a:xfrm>
          <a:prstGeom prst="rect">
            <a:avLst/>
          </a:prstGeom>
          <a:noFill/>
        </p:spPr>
        <p:txBody>
          <a:bodyPr wrap="square" rtlCol="0">
            <a:spAutoFit/>
          </a:bodyPr>
          <a:lstStyle/>
          <a:p>
            <a:pPr algn="ctr"/>
            <a:r>
              <a:rPr lang="en-US" sz="1800" b="1">
                <a:solidFill>
                  <a:srgbClr val="C00000"/>
                </a:solidFill>
              </a:rPr>
              <a:t>FOR VA INTERNAL USE ONLY</a:t>
            </a:r>
          </a:p>
        </p:txBody>
      </p:sp>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8266546" y="6184206"/>
            <a:ext cx="3417455" cy="641708"/>
          </a:xfrm>
          <a:prstGeom prst="rect">
            <a:avLst/>
          </a:prstGeom>
        </p:spPr>
      </p:pic>
    </p:spTree>
    <p:extLst>
      <p:ext uri="{BB962C8B-B14F-4D97-AF65-F5344CB8AC3E}">
        <p14:creationId xmlns:p14="http://schemas.microsoft.com/office/powerpoint/2010/main" val="149269131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89142D-63B1-4DD2-AD77-751542AB5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BED209-6CFF-4596-ADF6-59A63C9985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69F01-5BBC-4823-8175-F6209EE6E6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52A50-7E1A-4486-9C23-CB69827814B2}" type="datetimeFigureOut">
              <a:rPr lang="en-US" smtClean="0"/>
              <a:t>6/29/2021</a:t>
            </a:fld>
            <a:endParaRPr lang="en-US"/>
          </a:p>
        </p:txBody>
      </p:sp>
      <p:sp>
        <p:nvSpPr>
          <p:cNvPr id="5" name="Footer Placeholder 4">
            <a:extLst>
              <a:ext uri="{FF2B5EF4-FFF2-40B4-BE49-F238E27FC236}">
                <a16:creationId xmlns:a16="http://schemas.microsoft.com/office/drawing/2014/main" id="{F705F00D-BE3D-44B6-B6A0-7D7D4C3657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DBEE5F-1FBC-443B-9A64-BD856291CE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4EE75-C8CC-4776-8646-FCE586C27B42}" type="slidenum">
              <a:rPr lang="en-US" smtClean="0"/>
              <a:t>‹#›</a:t>
            </a:fld>
            <a:endParaRPr lang="en-US"/>
          </a:p>
        </p:txBody>
      </p:sp>
    </p:spTree>
    <p:extLst>
      <p:ext uri="{BB962C8B-B14F-4D97-AF65-F5344CB8AC3E}">
        <p14:creationId xmlns:p14="http://schemas.microsoft.com/office/powerpoint/2010/main" val="101715741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hyperlink" Target="https://www.research.va.gov/programs/orppe/education/webinars/archives.cfm" TargetMode="Externa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B7AA50-7F95-4A71-A8A2-BA338EAA27F5}"/>
              </a:ext>
            </a:extLst>
          </p:cNvPr>
          <p:cNvSpPr>
            <a:spLocks noGrp="1"/>
          </p:cNvSpPr>
          <p:nvPr>
            <p:ph type="ctrTitle"/>
          </p:nvPr>
        </p:nvSpPr>
        <p:spPr/>
        <p:txBody>
          <a:bodyPr>
            <a:normAutofit fontScale="90000"/>
          </a:bodyPr>
          <a:lstStyle/>
          <a:p>
            <a:r>
              <a:rPr lang="en-US" dirty="0">
                <a:solidFill>
                  <a:schemeClr val="tx1"/>
                </a:solidFill>
              </a:rPr>
              <a:t>Managing and Navigating </a:t>
            </a:r>
            <a:r>
              <a:rPr lang="en-US" dirty="0" err="1">
                <a:solidFill>
                  <a:schemeClr val="tx1"/>
                </a:solidFill>
              </a:rPr>
              <a:t>WinRMS</a:t>
            </a:r>
            <a:br>
              <a:rPr lang="en-US" dirty="0">
                <a:solidFill>
                  <a:schemeClr val="tx1"/>
                </a:solidFill>
              </a:rPr>
            </a:br>
            <a:r>
              <a:rPr lang="en-US" sz="4400" dirty="0">
                <a:solidFill>
                  <a:schemeClr val="tx1"/>
                </a:solidFill>
              </a:rPr>
              <a:t>Session 4:  Setting up Accounts, Expense Transfers and Split Account Transactions</a:t>
            </a:r>
          </a:p>
        </p:txBody>
      </p:sp>
      <p:sp>
        <p:nvSpPr>
          <p:cNvPr id="5" name="Subtitle 4">
            <a:extLst>
              <a:ext uri="{FF2B5EF4-FFF2-40B4-BE49-F238E27FC236}">
                <a16:creationId xmlns:a16="http://schemas.microsoft.com/office/drawing/2014/main" id="{96139B49-CA34-4F89-8785-E2B8CA75DF8B}"/>
              </a:ext>
            </a:extLst>
          </p:cNvPr>
          <p:cNvSpPr>
            <a:spLocks noGrp="1"/>
          </p:cNvSpPr>
          <p:nvPr>
            <p:ph type="subTitle" idx="1"/>
          </p:nvPr>
        </p:nvSpPr>
        <p:spPr/>
        <p:txBody>
          <a:bodyPr>
            <a:normAutofit lnSpcReduction="10000"/>
          </a:bodyPr>
          <a:lstStyle/>
          <a:p>
            <a:r>
              <a:rPr lang="en-US" dirty="0"/>
              <a:t>Erin Olson, Supervisory Budget Analyst – St. Louis</a:t>
            </a:r>
          </a:p>
          <a:p>
            <a:r>
              <a:rPr lang="en-US" dirty="0"/>
              <a:t>Kari Points, Director Research Operations Iowa City</a:t>
            </a:r>
          </a:p>
          <a:p>
            <a:r>
              <a:rPr lang="en-US" dirty="0"/>
              <a:t>Antonio Laracuente, Director Field Operations - ORD</a:t>
            </a:r>
          </a:p>
          <a:p>
            <a:r>
              <a:rPr lang="en-US" dirty="0"/>
              <a:t>June 23, 2021</a:t>
            </a:r>
          </a:p>
        </p:txBody>
      </p:sp>
    </p:spTree>
    <p:extLst>
      <p:ext uri="{BB962C8B-B14F-4D97-AF65-F5344CB8AC3E}">
        <p14:creationId xmlns:p14="http://schemas.microsoft.com/office/powerpoint/2010/main" val="312363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F3AAD-CECF-4B46-8F03-4D3590396688}"/>
              </a:ext>
            </a:extLst>
          </p:cNvPr>
          <p:cNvSpPr>
            <a:spLocks noGrp="1"/>
          </p:cNvSpPr>
          <p:nvPr>
            <p:ph type="title"/>
          </p:nvPr>
        </p:nvSpPr>
        <p:spPr/>
        <p:txBody>
          <a:bodyPr/>
          <a:lstStyle/>
          <a:p>
            <a:r>
              <a:rPr lang="en-US" dirty="0"/>
              <a:t>Emailing Accounts</a:t>
            </a:r>
          </a:p>
        </p:txBody>
      </p:sp>
      <p:sp>
        <p:nvSpPr>
          <p:cNvPr id="3" name="Content Placeholder 2">
            <a:extLst>
              <a:ext uri="{FF2B5EF4-FFF2-40B4-BE49-F238E27FC236}">
                <a16:creationId xmlns:a16="http://schemas.microsoft.com/office/drawing/2014/main" id="{A2C56EC3-BA30-4202-B1AD-B2148A2B27AD}"/>
              </a:ext>
            </a:extLst>
          </p:cNvPr>
          <p:cNvSpPr>
            <a:spLocks noGrp="1"/>
          </p:cNvSpPr>
          <p:nvPr>
            <p:ph idx="1"/>
          </p:nvPr>
        </p:nvSpPr>
        <p:spPr>
          <a:xfrm>
            <a:off x="1878883" y="1276037"/>
            <a:ext cx="5773201" cy="616931"/>
          </a:xfrm>
        </p:spPr>
        <p:txBody>
          <a:bodyPr>
            <a:normAutofit fontScale="62500" lnSpcReduction="20000"/>
          </a:bodyPr>
          <a:lstStyle/>
          <a:p>
            <a:r>
              <a:rPr lang="en-US" dirty="0"/>
              <a:t>Email function under Accounts</a:t>
            </a:r>
          </a:p>
          <a:p>
            <a:r>
              <a:rPr lang="en-US" dirty="0"/>
              <a:t>Select accounts to email or select all</a:t>
            </a:r>
          </a:p>
          <a:p>
            <a:endParaRPr lang="en-US" dirty="0"/>
          </a:p>
        </p:txBody>
      </p:sp>
      <p:pic>
        <p:nvPicPr>
          <p:cNvPr id="4" name="Picture 3">
            <a:extLst>
              <a:ext uri="{FF2B5EF4-FFF2-40B4-BE49-F238E27FC236}">
                <a16:creationId xmlns:a16="http://schemas.microsoft.com/office/drawing/2014/main" id="{2A95256A-9D9E-4AFF-AFBB-644685015193}"/>
              </a:ext>
            </a:extLst>
          </p:cNvPr>
          <p:cNvPicPr>
            <a:picLocks noChangeAspect="1"/>
          </p:cNvPicPr>
          <p:nvPr/>
        </p:nvPicPr>
        <p:blipFill>
          <a:blip r:embed="rId2"/>
          <a:stretch>
            <a:fillRect/>
          </a:stretch>
        </p:blipFill>
        <p:spPr>
          <a:xfrm>
            <a:off x="1878883" y="2039142"/>
            <a:ext cx="7583169" cy="4150961"/>
          </a:xfrm>
          <a:prstGeom prst="rect">
            <a:avLst/>
          </a:prstGeom>
        </p:spPr>
      </p:pic>
    </p:spTree>
    <p:extLst>
      <p:ext uri="{BB962C8B-B14F-4D97-AF65-F5344CB8AC3E}">
        <p14:creationId xmlns:p14="http://schemas.microsoft.com/office/powerpoint/2010/main" val="1670219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CACA-70C4-45EB-ADC1-2BE7857AE6A7}"/>
              </a:ext>
            </a:extLst>
          </p:cNvPr>
          <p:cNvSpPr>
            <a:spLocks noGrp="1"/>
          </p:cNvSpPr>
          <p:nvPr>
            <p:ph type="title"/>
          </p:nvPr>
        </p:nvSpPr>
        <p:spPr/>
        <p:txBody>
          <a:bodyPr/>
          <a:lstStyle/>
          <a:p>
            <a:r>
              <a:rPr lang="en-US" dirty="0"/>
              <a:t>Emailing – Edit and Send</a:t>
            </a:r>
          </a:p>
        </p:txBody>
      </p:sp>
      <p:pic>
        <p:nvPicPr>
          <p:cNvPr id="4" name="Content Placeholder 3">
            <a:extLst>
              <a:ext uri="{FF2B5EF4-FFF2-40B4-BE49-F238E27FC236}">
                <a16:creationId xmlns:a16="http://schemas.microsoft.com/office/drawing/2014/main" id="{CA5C504B-07E5-4697-BD83-73F4FA4C48E0}"/>
              </a:ext>
            </a:extLst>
          </p:cNvPr>
          <p:cNvPicPr>
            <a:picLocks noGrp="1" noChangeAspect="1"/>
          </p:cNvPicPr>
          <p:nvPr>
            <p:ph idx="1"/>
          </p:nvPr>
        </p:nvPicPr>
        <p:blipFill>
          <a:blip r:embed="rId2"/>
          <a:stretch>
            <a:fillRect/>
          </a:stretch>
        </p:blipFill>
        <p:spPr>
          <a:xfrm>
            <a:off x="3416362" y="1825625"/>
            <a:ext cx="5359275" cy="4351338"/>
          </a:xfrm>
          <a:prstGeom prst="rect">
            <a:avLst/>
          </a:prstGeom>
        </p:spPr>
      </p:pic>
    </p:spTree>
    <p:extLst>
      <p:ext uri="{BB962C8B-B14F-4D97-AF65-F5344CB8AC3E}">
        <p14:creationId xmlns:p14="http://schemas.microsoft.com/office/powerpoint/2010/main" val="2364436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9555-33E0-4238-93EA-23F9CEAAFEBA}"/>
              </a:ext>
            </a:extLst>
          </p:cNvPr>
          <p:cNvSpPr>
            <a:spLocks noGrp="1"/>
          </p:cNvSpPr>
          <p:nvPr>
            <p:ph type="title"/>
          </p:nvPr>
        </p:nvSpPr>
        <p:spPr>
          <a:xfrm>
            <a:off x="4720951" y="80211"/>
            <a:ext cx="2856616" cy="686354"/>
          </a:xfrm>
        </p:spPr>
        <p:txBody>
          <a:bodyPr>
            <a:normAutofit fontScale="90000"/>
          </a:bodyPr>
          <a:lstStyle/>
          <a:p>
            <a:r>
              <a:rPr lang="en-US" dirty="0"/>
              <a:t>Batch Mail</a:t>
            </a:r>
          </a:p>
        </p:txBody>
      </p:sp>
      <p:pic>
        <p:nvPicPr>
          <p:cNvPr id="4" name="Content Placeholder 3">
            <a:extLst>
              <a:ext uri="{FF2B5EF4-FFF2-40B4-BE49-F238E27FC236}">
                <a16:creationId xmlns:a16="http://schemas.microsoft.com/office/drawing/2014/main" id="{623CE770-DFB9-4BF8-A06A-510772840758}"/>
              </a:ext>
            </a:extLst>
          </p:cNvPr>
          <p:cNvPicPr>
            <a:picLocks noGrp="1" noChangeAspect="1"/>
          </p:cNvPicPr>
          <p:nvPr>
            <p:ph idx="1"/>
          </p:nvPr>
        </p:nvPicPr>
        <p:blipFill>
          <a:blip r:embed="rId2"/>
          <a:stretch>
            <a:fillRect/>
          </a:stretch>
        </p:blipFill>
        <p:spPr>
          <a:xfrm>
            <a:off x="0" y="842989"/>
            <a:ext cx="6042743" cy="4819650"/>
          </a:xfrm>
          <a:prstGeom prst="rect">
            <a:avLst/>
          </a:prstGeom>
        </p:spPr>
      </p:pic>
      <p:pic>
        <p:nvPicPr>
          <p:cNvPr id="5" name="Picture 4">
            <a:extLst>
              <a:ext uri="{FF2B5EF4-FFF2-40B4-BE49-F238E27FC236}">
                <a16:creationId xmlns:a16="http://schemas.microsoft.com/office/drawing/2014/main" id="{6B7DBB06-AA43-4DB2-844A-F166B38AFD0F}"/>
              </a:ext>
            </a:extLst>
          </p:cNvPr>
          <p:cNvPicPr>
            <a:picLocks noChangeAspect="1"/>
          </p:cNvPicPr>
          <p:nvPr/>
        </p:nvPicPr>
        <p:blipFill>
          <a:blip r:embed="rId3"/>
          <a:stretch>
            <a:fillRect/>
          </a:stretch>
        </p:blipFill>
        <p:spPr>
          <a:xfrm>
            <a:off x="6149259" y="871267"/>
            <a:ext cx="5602622" cy="4689798"/>
          </a:xfrm>
          <a:prstGeom prst="rect">
            <a:avLst/>
          </a:prstGeom>
        </p:spPr>
      </p:pic>
    </p:spTree>
    <p:extLst>
      <p:ext uri="{BB962C8B-B14F-4D97-AF65-F5344CB8AC3E}">
        <p14:creationId xmlns:p14="http://schemas.microsoft.com/office/powerpoint/2010/main" val="2525987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F2A3-CBF6-4680-9BFF-BA2CD94A59E3}"/>
              </a:ext>
            </a:extLst>
          </p:cNvPr>
          <p:cNvSpPr>
            <a:spLocks noGrp="1"/>
          </p:cNvSpPr>
          <p:nvPr>
            <p:ph type="title"/>
          </p:nvPr>
        </p:nvSpPr>
        <p:spPr/>
        <p:txBody>
          <a:bodyPr/>
          <a:lstStyle/>
          <a:p>
            <a:r>
              <a:rPr lang="en-US" dirty="0"/>
              <a:t>IPAs</a:t>
            </a:r>
          </a:p>
        </p:txBody>
      </p:sp>
      <p:sp>
        <p:nvSpPr>
          <p:cNvPr id="7" name="TextBox 6">
            <a:extLst>
              <a:ext uri="{FF2B5EF4-FFF2-40B4-BE49-F238E27FC236}">
                <a16:creationId xmlns:a16="http://schemas.microsoft.com/office/drawing/2014/main" id="{B065C072-C20F-437E-976A-3D06C5F55E07}"/>
              </a:ext>
            </a:extLst>
          </p:cNvPr>
          <p:cNvSpPr txBox="1"/>
          <p:nvPr/>
        </p:nvSpPr>
        <p:spPr>
          <a:xfrm>
            <a:off x="466396" y="871802"/>
            <a:ext cx="11259207" cy="4093428"/>
          </a:xfrm>
          <a:prstGeom prst="rect">
            <a:avLst/>
          </a:prstGeom>
          <a:noFill/>
        </p:spPr>
        <p:txBody>
          <a:bodyPr wrap="square" rtlCol="0">
            <a:spAutoFit/>
          </a:bodyPr>
          <a:lstStyle/>
          <a:p>
            <a:endParaRPr lang="en-US" sz="2200" dirty="0"/>
          </a:p>
          <a:p>
            <a:r>
              <a:rPr lang="en-US" sz="2200" dirty="0"/>
              <a:t>Managing research dollars varies by station, keep in mind:</a:t>
            </a:r>
          </a:p>
          <a:p>
            <a:pPr marL="342900" indent="-342900">
              <a:buFont typeface="Arial" panose="020B0604020202020204" pitchFamily="34" charset="0"/>
              <a:buChar char="•"/>
            </a:pPr>
            <a:r>
              <a:rPr lang="en-US" sz="2200" dirty="0"/>
              <a:t>You may establish IPA Purchase Orders spanning fiscal years </a:t>
            </a:r>
          </a:p>
          <a:p>
            <a:pPr marL="342900" indent="-342900">
              <a:buFont typeface="Arial" panose="020B0604020202020204" pitchFamily="34" charset="0"/>
              <a:buChar char="•"/>
            </a:pPr>
            <a:r>
              <a:rPr lang="en-US" sz="2200" dirty="0"/>
              <a:t>You may establish IPA Purchase Orders by program and affiliate</a:t>
            </a:r>
          </a:p>
          <a:p>
            <a:endParaRPr lang="en-US" sz="2200" dirty="0"/>
          </a:p>
          <a:p>
            <a:r>
              <a:rPr lang="en-US" sz="2200" dirty="0"/>
              <a:t>For example:</a:t>
            </a:r>
          </a:p>
          <a:p>
            <a:pPr marL="342900" indent="-342900">
              <a:buFont typeface="Arial" panose="020B0604020202020204" pitchFamily="34" charset="0"/>
              <a:buChar char="•"/>
            </a:pPr>
            <a:r>
              <a:rPr lang="en-US" sz="2200" dirty="0"/>
              <a:t>CSRD IPA Obligation for period of performance July 1, 2021 through June 30, 2022</a:t>
            </a:r>
          </a:p>
          <a:p>
            <a:pPr marL="342900" indent="-342900">
              <a:buFont typeface="Arial" panose="020B0604020202020204" pitchFamily="34" charset="0"/>
              <a:buChar char="•"/>
            </a:pPr>
            <a:r>
              <a:rPr lang="en-US" sz="2200" dirty="0"/>
              <a:t>Using BFY2122 appropriation</a:t>
            </a:r>
          </a:p>
          <a:p>
            <a:pPr marL="342900" indent="-342900">
              <a:buFont typeface="Arial" panose="020B0604020202020204" pitchFamily="34" charset="0"/>
              <a:buChar char="•"/>
            </a:pPr>
            <a:r>
              <a:rPr lang="en-US" sz="2200" dirty="0"/>
              <a:t>Transaction establishing the PO Obligates Q3 FY21. </a:t>
            </a:r>
          </a:p>
          <a:p>
            <a:pPr marL="342900" indent="-342900">
              <a:buFont typeface="Arial" panose="020B0604020202020204" pitchFamily="34" charset="0"/>
              <a:buChar char="•"/>
            </a:pPr>
            <a:r>
              <a:rPr lang="en-US" sz="2200" dirty="0"/>
              <a:t>Fiscal will obligate July 1, </a:t>
            </a:r>
          </a:p>
          <a:p>
            <a:pPr marL="342900" indent="-342900">
              <a:buFont typeface="Arial" panose="020B0604020202020204" pitchFamily="34" charset="0"/>
              <a:buChar char="•"/>
            </a:pPr>
            <a:r>
              <a:rPr lang="en-US" sz="2200" dirty="0"/>
              <a:t>When the VISTA/RMS download hits in July, I’ll edit the downloaded purchase transaction .</a:t>
            </a:r>
          </a:p>
          <a:p>
            <a:endParaRPr lang="en-US" dirty="0"/>
          </a:p>
        </p:txBody>
      </p:sp>
    </p:spTree>
    <p:extLst>
      <p:ext uri="{BB962C8B-B14F-4D97-AF65-F5344CB8AC3E}">
        <p14:creationId xmlns:p14="http://schemas.microsoft.com/office/powerpoint/2010/main" val="768328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F2A3-CBF6-4680-9BFF-BA2CD94A59E3}"/>
              </a:ext>
            </a:extLst>
          </p:cNvPr>
          <p:cNvSpPr>
            <a:spLocks noGrp="1"/>
          </p:cNvSpPr>
          <p:nvPr>
            <p:ph type="title"/>
          </p:nvPr>
        </p:nvSpPr>
        <p:spPr>
          <a:xfrm>
            <a:off x="838200" y="365125"/>
            <a:ext cx="7712242" cy="506677"/>
          </a:xfrm>
        </p:spPr>
        <p:txBody>
          <a:bodyPr>
            <a:normAutofit fontScale="90000"/>
          </a:bodyPr>
          <a:lstStyle/>
          <a:p>
            <a:r>
              <a:rPr lang="en-US" dirty="0"/>
              <a:t>IPAs</a:t>
            </a:r>
          </a:p>
        </p:txBody>
      </p:sp>
      <p:sp>
        <p:nvSpPr>
          <p:cNvPr id="7" name="TextBox 6">
            <a:extLst>
              <a:ext uri="{FF2B5EF4-FFF2-40B4-BE49-F238E27FC236}">
                <a16:creationId xmlns:a16="http://schemas.microsoft.com/office/drawing/2014/main" id="{B065C072-C20F-437E-976A-3D06C5F55E07}"/>
              </a:ext>
            </a:extLst>
          </p:cNvPr>
          <p:cNvSpPr txBox="1"/>
          <p:nvPr/>
        </p:nvSpPr>
        <p:spPr>
          <a:xfrm>
            <a:off x="466396" y="871802"/>
            <a:ext cx="11259207" cy="273921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prstClr val="black"/>
                </a:solidFill>
                <a:latin typeface="Calibri" panose="020F0502020204030204"/>
              </a:rPr>
              <a:t>Utilize whatever makes sense for you</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prstClr val="black"/>
                </a:solidFill>
                <a:latin typeface="Calibri" panose="020F0502020204030204"/>
              </a:rPr>
              <a:t>Depending upon your other duties, you may also be tracking IPA mods/extensions/terminations, invoicing, etc.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prstClr val="black"/>
                </a:solidFill>
                <a:latin typeface="Calibri" panose="020F0502020204030204"/>
              </a:rPr>
              <a:t>We utilize an IPA Excel workbook which organizes info required to effectively manage all aspects of IPAs, so when it is time to generate the next 1358 Purchase Order I start a new sheet in the workbook and use this format to calculate the amounts and distributions on the PO: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126552E-5DB4-4556-9BA5-B2B752D4573E}"/>
              </a:ext>
            </a:extLst>
          </p:cNvPr>
          <p:cNvPicPr>
            <a:picLocks noChangeAspect="1"/>
          </p:cNvPicPr>
          <p:nvPr/>
        </p:nvPicPr>
        <p:blipFill>
          <a:blip r:embed="rId2"/>
          <a:stretch>
            <a:fillRect/>
          </a:stretch>
        </p:blipFill>
        <p:spPr>
          <a:xfrm>
            <a:off x="704850" y="3429000"/>
            <a:ext cx="10648950" cy="2389069"/>
          </a:xfrm>
          <a:prstGeom prst="rect">
            <a:avLst/>
          </a:prstGeom>
        </p:spPr>
      </p:pic>
    </p:spTree>
    <p:extLst>
      <p:ext uri="{BB962C8B-B14F-4D97-AF65-F5344CB8AC3E}">
        <p14:creationId xmlns:p14="http://schemas.microsoft.com/office/powerpoint/2010/main" val="3660311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F2A3-CBF6-4680-9BFF-BA2CD94A59E3}"/>
              </a:ext>
            </a:extLst>
          </p:cNvPr>
          <p:cNvSpPr>
            <a:spLocks noGrp="1"/>
          </p:cNvSpPr>
          <p:nvPr>
            <p:ph type="title"/>
          </p:nvPr>
        </p:nvSpPr>
        <p:spPr/>
        <p:txBody>
          <a:bodyPr/>
          <a:lstStyle/>
          <a:p>
            <a:r>
              <a:rPr lang="en-US" dirty="0"/>
              <a:t>IPAs</a:t>
            </a:r>
          </a:p>
        </p:txBody>
      </p:sp>
      <p:sp>
        <p:nvSpPr>
          <p:cNvPr id="4" name="TextBox 3">
            <a:extLst>
              <a:ext uri="{FF2B5EF4-FFF2-40B4-BE49-F238E27FC236}">
                <a16:creationId xmlns:a16="http://schemas.microsoft.com/office/drawing/2014/main" id="{36C8A70D-85E3-47B8-A604-0338B3ADF684}"/>
              </a:ext>
            </a:extLst>
          </p:cNvPr>
          <p:cNvSpPr txBox="1"/>
          <p:nvPr/>
        </p:nvSpPr>
        <p:spPr>
          <a:xfrm>
            <a:off x="272248" y="1305342"/>
            <a:ext cx="11647503" cy="2123658"/>
          </a:xfrm>
          <a:prstGeom prst="rect">
            <a:avLst/>
          </a:prstGeom>
          <a:noFill/>
        </p:spPr>
        <p:txBody>
          <a:bodyPr wrap="square" rtlCol="0">
            <a:spAutoFit/>
          </a:bodyPr>
          <a:lstStyle/>
          <a:p>
            <a:pPr marL="342900" indent="-342900">
              <a:buFont typeface="Arial" panose="020B0604020202020204" pitchFamily="34" charset="0"/>
              <a:buChar char="•"/>
            </a:pPr>
            <a:r>
              <a:rPr lang="en-US" sz="2200" dirty="0"/>
              <a:t>Once calculated:</a:t>
            </a:r>
          </a:p>
          <a:p>
            <a:pPr marL="800100" lvl="1" indent="-342900">
              <a:buFont typeface="Arial" panose="020B0604020202020204" pitchFamily="34" charset="0"/>
              <a:buChar char="•"/>
            </a:pPr>
            <a:r>
              <a:rPr lang="en-US" sz="2200" dirty="0"/>
              <a:t>Go into </a:t>
            </a:r>
            <a:r>
              <a:rPr lang="en-US" sz="2200" dirty="0" err="1"/>
              <a:t>WinRMS</a:t>
            </a:r>
            <a:endParaRPr lang="en-US" sz="2200" dirty="0"/>
          </a:p>
          <a:p>
            <a:pPr marL="800100" lvl="1" indent="-342900">
              <a:buFont typeface="Arial" panose="020B0604020202020204" pitchFamily="34" charset="0"/>
              <a:buChar char="•"/>
            </a:pPr>
            <a:r>
              <a:rPr lang="en-US" sz="2200" dirty="0"/>
              <a:t>Identify the transaction (more than likely will be in Alerts)</a:t>
            </a:r>
          </a:p>
          <a:p>
            <a:pPr marL="800100" lvl="1" indent="-342900">
              <a:buFont typeface="Arial" panose="020B0604020202020204" pitchFamily="34" charset="0"/>
              <a:buChar char="•"/>
            </a:pPr>
            <a:r>
              <a:rPr lang="en-US" sz="2200" dirty="0"/>
              <a:t>Edit the transaction</a:t>
            </a:r>
          </a:p>
          <a:p>
            <a:pPr marL="800100" lvl="1" indent="-342900">
              <a:buFont typeface="Arial" panose="020B0604020202020204" pitchFamily="34" charset="0"/>
              <a:buChar char="•"/>
            </a:pPr>
            <a:r>
              <a:rPr lang="en-US" sz="2200" dirty="0"/>
              <a:t>if the transaction did not download then create a new transaction but watch to make sure it is not duplicated</a:t>
            </a:r>
          </a:p>
        </p:txBody>
      </p:sp>
    </p:spTree>
    <p:extLst>
      <p:ext uri="{BB962C8B-B14F-4D97-AF65-F5344CB8AC3E}">
        <p14:creationId xmlns:p14="http://schemas.microsoft.com/office/powerpoint/2010/main" val="1335204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F2A3-CBF6-4680-9BFF-BA2CD94A59E3}"/>
              </a:ext>
            </a:extLst>
          </p:cNvPr>
          <p:cNvSpPr>
            <a:spLocks noGrp="1"/>
          </p:cNvSpPr>
          <p:nvPr>
            <p:ph type="title"/>
          </p:nvPr>
        </p:nvSpPr>
        <p:spPr>
          <a:xfrm>
            <a:off x="838199" y="19646"/>
            <a:ext cx="10515600" cy="1325563"/>
          </a:xfrm>
        </p:spPr>
        <p:txBody>
          <a:bodyPr/>
          <a:lstStyle/>
          <a:p>
            <a:r>
              <a:rPr lang="en-US" dirty="0"/>
              <a:t>IPAs</a:t>
            </a:r>
          </a:p>
        </p:txBody>
      </p:sp>
      <p:sp>
        <p:nvSpPr>
          <p:cNvPr id="7" name="TextBox 6">
            <a:extLst>
              <a:ext uri="{FF2B5EF4-FFF2-40B4-BE49-F238E27FC236}">
                <a16:creationId xmlns:a16="http://schemas.microsoft.com/office/drawing/2014/main" id="{771375F5-3B72-414F-BA19-0D6C3969EB19}"/>
              </a:ext>
            </a:extLst>
          </p:cNvPr>
          <p:cNvSpPr txBox="1"/>
          <p:nvPr/>
        </p:nvSpPr>
        <p:spPr>
          <a:xfrm>
            <a:off x="248264" y="960489"/>
            <a:ext cx="11695471" cy="769441"/>
          </a:xfrm>
          <a:prstGeom prst="rect">
            <a:avLst/>
          </a:prstGeom>
          <a:noFill/>
        </p:spPr>
        <p:txBody>
          <a:bodyPr wrap="square" rtlCol="0">
            <a:spAutoFit/>
          </a:bodyPr>
          <a:lstStyle/>
          <a:p>
            <a:r>
              <a:rPr lang="en-US" sz="2200" dirty="0"/>
              <a:t>Once you click on the “purchase” you will manually enter the accounts charge to information on this “purchase transaction” screen:</a:t>
            </a:r>
          </a:p>
        </p:txBody>
      </p:sp>
      <p:pic>
        <p:nvPicPr>
          <p:cNvPr id="9" name="Picture 8">
            <a:extLst>
              <a:ext uri="{FF2B5EF4-FFF2-40B4-BE49-F238E27FC236}">
                <a16:creationId xmlns:a16="http://schemas.microsoft.com/office/drawing/2014/main" id="{0BC94B6B-5574-4803-B814-10A1B6A174F6}"/>
              </a:ext>
            </a:extLst>
          </p:cNvPr>
          <p:cNvPicPr>
            <a:picLocks noChangeAspect="1"/>
          </p:cNvPicPr>
          <p:nvPr/>
        </p:nvPicPr>
        <p:blipFill>
          <a:blip r:embed="rId3"/>
          <a:stretch>
            <a:fillRect/>
          </a:stretch>
        </p:blipFill>
        <p:spPr>
          <a:xfrm>
            <a:off x="2435679" y="1672617"/>
            <a:ext cx="7480440" cy="4224894"/>
          </a:xfrm>
          <a:prstGeom prst="rect">
            <a:avLst/>
          </a:prstGeom>
        </p:spPr>
      </p:pic>
    </p:spTree>
    <p:extLst>
      <p:ext uri="{BB962C8B-B14F-4D97-AF65-F5344CB8AC3E}">
        <p14:creationId xmlns:p14="http://schemas.microsoft.com/office/powerpoint/2010/main" val="3430627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F2A3-CBF6-4680-9BFF-BA2CD94A59E3}"/>
              </a:ext>
            </a:extLst>
          </p:cNvPr>
          <p:cNvSpPr>
            <a:spLocks noGrp="1"/>
          </p:cNvSpPr>
          <p:nvPr>
            <p:ph type="title"/>
          </p:nvPr>
        </p:nvSpPr>
        <p:spPr>
          <a:xfrm>
            <a:off x="838199" y="0"/>
            <a:ext cx="10515600" cy="960490"/>
          </a:xfrm>
        </p:spPr>
        <p:txBody>
          <a:bodyPr/>
          <a:lstStyle/>
          <a:p>
            <a:r>
              <a:rPr lang="en-US" dirty="0"/>
              <a:t> IPAs</a:t>
            </a:r>
          </a:p>
        </p:txBody>
      </p:sp>
      <p:sp>
        <p:nvSpPr>
          <p:cNvPr id="7" name="TextBox 6">
            <a:extLst>
              <a:ext uri="{FF2B5EF4-FFF2-40B4-BE49-F238E27FC236}">
                <a16:creationId xmlns:a16="http://schemas.microsoft.com/office/drawing/2014/main" id="{A7A9818B-E136-4E8C-88B4-4DFAB7303892}"/>
              </a:ext>
            </a:extLst>
          </p:cNvPr>
          <p:cNvSpPr txBox="1"/>
          <p:nvPr/>
        </p:nvSpPr>
        <p:spPr>
          <a:xfrm>
            <a:off x="248264" y="960489"/>
            <a:ext cx="11695471" cy="1107996"/>
          </a:xfrm>
          <a:prstGeom prst="rect">
            <a:avLst/>
          </a:prstGeom>
          <a:noFill/>
        </p:spPr>
        <p:txBody>
          <a:bodyPr wrap="square" rtlCol="0">
            <a:spAutoFit/>
          </a:bodyPr>
          <a:lstStyle/>
          <a:p>
            <a:r>
              <a:rPr lang="en-US" sz="2200" dirty="0"/>
              <a:t>Calculate the total amount needed for the PO for the period of performance and then distribute each PI/account IPAs in entry 1, 2, 3 and so forth. The sum of each entry must match the current order total.</a:t>
            </a:r>
          </a:p>
        </p:txBody>
      </p:sp>
      <p:sp>
        <p:nvSpPr>
          <p:cNvPr id="8" name="TextBox 7">
            <a:extLst>
              <a:ext uri="{FF2B5EF4-FFF2-40B4-BE49-F238E27FC236}">
                <a16:creationId xmlns:a16="http://schemas.microsoft.com/office/drawing/2014/main" id="{41BAA626-17BB-4075-8782-F8BBE7B4F16E}"/>
              </a:ext>
            </a:extLst>
          </p:cNvPr>
          <p:cNvSpPr txBox="1"/>
          <p:nvPr/>
        </p:nvSpPr>
        <p:spPr>
          <a:xfrm>
            <a:off x="248264" y="2462981"/>
            <a:ext cx="4978503" cy="3477875"/>
          </a:xfrm>
          <a:prstGeom prst="rect">
            <a:avLst/>
          </a:prstGeom>
          <a:noFill/>
        </p:spPr>
        <p:txBody>
          <a:bodyPr wrap="square" rtlCol="0">
            <a:spAutoFit/>
          </a:bodyPr>
          <a:lstStyle/>
          <a:p>
            <a:r>
              <a:rPr lang="en-US" sz="2200" dirty="0"/>
              <a:t>In this example, I’m entering a single purchase order for all CSRD project IPAs at one affiliate. </a:t>
            </a:r>
          </a:p>
          <a:p>
            <a:endParaRPr lang="en-US" sz="2200" dirty="0"/>
          </a:p>
          <a:p>
            <a:r>
              <a:rPr lang="en-US" sz="2200" dirty="0"/>
              <a:t>The appeal of this approach is one purchase order to report on the UDO sheets, one PO for tracking and reconciling in VISTA and IPPS, and flexibility for the IPAs starting and ending during the PO period.</a:t>
            </a:r>
          </a:p>
        </p:txBody>
      </p:sp>
      <p:pic>
        <p:nvPicPr>
          <p:cNvPr id="4" name="Picture 3">
            <a:extLst>
              <a:ext uri="{FF2B5EF4-FFF2-40B4-BE49-F238E27FC236}">
                <a16:creationId xmlns:a16="http://schemas.microsoft.com/office/drawing/2014/main" id="{255326BB-9B67-4697-83D0-1E0386688B69}"/>
              </a:ext>
            </a:extLst>
          </p:cNvPr>
          <p:cNvPicPr>
            <a:picLocks noChangeAspect="1"/>
          </p:cNvPicPr>
          <p:nvPr/>
        </p:nvPicPr>
        <p:blipFill>
          <a:blip r:embed="rId3"/>
          <a:stretch>
            <a:fillRect/>
          </a:stretch>
        </p:blipFill>
        <p:spPr>
          <a:xfrm>
            <a:off x="5226767" y="1988597"/>
            <a:ext cx="6598192" cy="3604335"/>
          </a:xfrm>
          <a:prstGeom prst="rect">
            <a:avLst/>
          </a:prstGeom>
        </p:spPr>
      </p:pic>
    </p:spTree>
    <p:extLst>
      <p:ext uri="{BB962C8B-B14F-4D97-AF65-F5344CB8AC3E}">
        <p14:creationId xmlns:p14="http://schemas.microsoft.com/office/powerpoint/2010/main" val="594002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F2A3-CBF6-4680-9BFF-BA2CD94A59E3}"/>
              </a:ext>
            </a:extLst>
          </p:cNvPr>
          <p:cNvSpPr>
            <a:spLocks noGrp="1"/>
          </p:cNvSpPr>
          <p:nvPr>
            <p:ph type="title"/>
          </p:nvPr>
        </p:nvSpPr>
        <p:spPr>
          <a:xfrm>
            <a:off x="835573" y="179243"/>
            <a:ext cx="10515600" cy="1325563"/>
          </a:xfrm>
        </p:spPr>
        <p:txBody>
          <a:bodyPr/>
          <a:lstStyle/>
          <a:p>
            <a:r>
              <a:rPr lang="en-US" dirty="0"/>
              <a:t>IPAs</a:t>
            </a:r>
          </a:p>
        </p:txBody>
      </p:sp>
      <p:sp>
        <p:nvSpPr>
          <p:cNvPr id="7" name="TextBox 6">
            <a:extLst>
              <a:ext uri="{FF2B5EF4-FFF2-40B4-BE49-F238E27FC236}">
                <a16:creationId xmlns:a16="http://schemas.microsoft.com/office/drawing/2014/main" id="{F7B91947-8CDC-402C-AC75-FB250F80F4A0}"/>
              </a:ext>
            </a:extLst>
          </p:cNvPr>
          <p:cNvSpPr txBox="1"/>
          <p:nvPr/>
        </p:nvSpPr>
        <p:spPr>
          <a:xfrm>
            <a:off x="220718" y="1120086"/>
            <a:ext cx="11745310" cy="769441"/>
          </a:xfrm>
          <a:prstGeom prst="rect">
            <a:avLst/>
          </a:prstGeom>
          <a:noFill/>
        </p:spPr>
        <p:txBody>
          <a:bodyPr wrap="square" rtlCol="0">
            <a:spAutoFit/>
          </a:bodyPr>
          <a:lstStyle/>
          <a:p>
            <a:r>
              <a:rPr lang="en-US" sz="2200" dirty="0" err="1"/>
              <a:t>WinRMS</a:t>
            </a:r>
            <a:r>
              <a:rPr lang="en-US" sz="2200" dirty="0"/>
              <a:t> won’t allow the purchase distribution to save unless your entries add up and all of the fields pertaining to the purchase transaction are entered. </a:t>
            </a:r>
          </a:p>
        </p:txBody>
      </p:sp>
      <p:sp>
        <p:nvSpPr>
          <p:cNvPr id="9" name="TextBox 8">
            <a:extLst>
              <a:ext uri="{FF2B5EF4-FFF2-40B4-BE49-F238E27FC236}">
                <a16:creationId xmlns:a16="http://schemas.microsoft.com/office/drawing/2014/main" id="{C79E160B-B7A6-4704-A473-C6B010B18241}"/>
              </a:ext>
            </a:extLst>
          </p:cNvPr>
          <p:cNvSpPr txBox="1"/>
          <p:nvPr/>
        </p:nvSpPr>
        <p:spPr>
          <a:xfrm>
            <a:off x="328474" y="2317072"/>
            <a:ext cx="3781887" cy="3816429"/>
          </a:xfrm>
          <a:prstGeom prst="rect">
            <a:avLst/>
          </a:prstGeom>
          <a:noFill/>
        </p:spPr>
        <p:txBody>
          <a:bodyPr wrap="square" rtlCol="0">
            <a:spAutoFit/>
          </a:bodyPr>
          <a:lstStyle/>
          <a:p>
            <a:r>
              <a:rPr lang="en-US" sz="2200" dirty="0"/>
              <a:t>I’ve entered a zero for the IPAs pending so the purchase will show up on the PI’s account status display.</a:t>
            </a:r>
          </a:p>
          <a:p>
            <a:endParaRPr lang="en-US" sz="2200" dirty="0"/>
          </a:p>
          <a:p>
            <a:r>
              <a:rPr lang="en-US" sz="2200" dirty="0"/>
              <a:t>Increases and decreases to the order will be entered in VISTA and entered as a purchases and distributed in </a:t>
            </a:r>
            <a:r>
              <a:rPr lang="en-US" sz="2200" dirty="0" err="1"/>
              <a:t>winRMS</a:t>
            </a:r>
            <a:r>
              <a:rPr lang="en-US" sz="2200" dirty="0"/>
              <a:t> throughout the fiscal year.</a:t>
            </a:r>
          </a:p>
          <a:p>
            <a:endParaRPr lang="en-US" sz="2200" dirty="0"/>
          </a:p>
        </p:txBody>
      </p:sp>
      <p:pic>
        <p:nvPicPr>
          <p:cNvPr id="10" name="Picture 9">
            <a:extLst>
              <a:ext uri="{FF2B5EF4-FFF2-40B4-BE49-F238E27FC236}">
                <a16:creationId xmlns:a16="http://schemas.microsoft.com/office/drawing/2014/main" id="{D5C07EBA-F41E-4BBE-9A2E-3C3316F0D2A6}"/>
              </a:ext>
            </a:extLst>
          </p:cNvPr>
          <p:cNvPicPr>
            <a:picLocks noChangeAspect="1"/>
          </p:cNvPicPr>
          <p:nvPr/>
        </p:nvPicPr>
        <p:blipFill>
          <a:blip r:embed="rId3"/>
          <a:stretch>
            <a:fillRect/>
          </a:stretch>
        </p:blipFill>
        <p:spPr>
          <a:xfrm>
            <a:off x="4241392" y="2062481"/>
            <a:ext cx="6993556" cy="3816428"/>
          </a:xfrm>
          <a:prstGeom prst="rect">
            <a:avLst/>
          </a:prstGeom>
        </p:spPr>
      </p:pic>
    </p:spTree>
    <p:extLst>
      <p:ext uri="{BB962C8B-B14F-4D97-AF65-F5344CB8AC3E}">
        <p14:creationId xmlns:p14="http://schemas.microsoft.com/office/powerpoint/2010/main" val="105402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F2A3-CBF6-4680-9BFF-BA2CD94A59E3}"/>
              </a:ext>
            </a:extLst>
          </p:cNvPr>
          <p:cNvSpPr>
            <a:spLocks noGrp="1"/>
          </p:cNvSpPr>
          <p:nvPr>
            <p:ph type="title"/>
          </p:nvPr>
        </p:nvSpPr>
        <p:spPr/>
        <p:txBody>
          <a:bodyPr/>
          <a:lstStyle/>
          <a:p>
            <a:r>
              <a:rPr lang="en-US" dirty="0"/>
              <a:t>IPAs</a:t>
            </a:r>
          </a:p>
        </p:txBody>
      </p:sp>
      <p:sp>
        <p:nvSpPr>
          <p:cNvPr id="5" name="TextBox 4">
            <a:extLst>
              <a:ext uri="{FF2B5EF4-FFF2-40B4-BE49-F238E27FC236}">
                <a16:creationId xmlns:a16="http://schemas.microsoft.com/office/drawing/2014/main" id="{A6F7E703-145F-4DCF-9F07-04A3AD3BB683}"/>
              </a:ext>
            </a:extLst>
          </p:cNvPr>
          <p:cNvSpPr txBox="1"/>
          <p:nvPr/>
        </p:nvSpPr>
        <p:spPr>
          <a:xfrm>
            <a:off x="199696" y="1182414"/>
            <a:ext cx="11792607" cy="2800767"/>
          </a:xfrm>
          <a:prstGeom prst="rect">
            <a:avLst/>
          </a:prstGeom>
          <a:noFill/>
        </p:spPr>
        <p:txBody>
          <a:bodyPr wrap="square" rtlCol="0">
            <a:spAutoFit/>
          </a:bodyPr>
          <a:lstStyle/>
          <a:p>
            <a:pPr marL="285750" indent="-285750">
              <a:buFont typeface="Arial" panose="020B0604020202020204" pitchFamily="34" charset="0"/>
              <a:buChar char="•"/>
            </a:pPr>
            <a:r>
              <a:rPr lang="en-US" sz="2200" dirty="0"/>
              <a:t>Now take a look at the second fiscal year of the IPA purchase transaction and distribution in </a:t>
            </a:r>
            <a:r>
              <a:rPr lang="en-US" sz="2200" dirty="0" err="1"/>
              <a:t>WinRMS</a:t>
            </a:r>
            <a:r>
              <a:rPr lang="en-US" sz="2200" dirty="0"/>
              <a:t>.</a:t>
            </a:r>
          </a:p>
          <a:p>
            <a:pPr marL="285750" indent="-285750">
              <a:buFont typeface="Arial" panose="020B0604020202020204" pitchFamily="34" charset="0"/>
              <a:buChar char="•"/>
            </a:pPr>
            <a:r>
              <a:rPr lang="en-US" sz="2200" dirty="0"/>
              <a:t>In FY20 I obligated an IPA purchase order for CSRD IPAs at the affiliate spanning July 1, 2020- June 30, 2021.</a:t>
            </a:r>
          </a:p>
          <a:p>
            <a:pPr marL="285750" indent="-285750">
              <a:buFont typeface="Arial" panose="020B0604020202020204" pitchFamily="34" charset="0"/>
              <a:buChar char="•"/>
            </a:pPr>
            <a:r>
              <a:rPr lang="en-US" sz="2200" dirty="0"/>
              <a:t>Now it is Q1 FY21, and I have three more quarters of this purchase to track in </a:t>
            </a:r>
            <a:r>
              <a:rPr lang="en-US" sz="2200" dirty="0" err="1"/>
              <a:t>WinRMS</a:t>
            </a:r>
            <a:r>
              <a:rPr lang="en-US" sz="2200" dirty="0"/>
              <a:t>.</a:t>
            </a:r>
          </a:p>
          <a:p>
            <a:pPr marL="285750" indent="-285750">
              <a:buFont typeface="Arial" panose="020B0604020202020204" pitchFamily="34" charset="0"/>
              <a:buChar char="•"/>
            </a:pPr>
            <a:r>
              <a:rPr lang="en-US" sz="2200" dirty="0"/>
              <a:t>Recall the purchase order was created in FY20 Q3. </a:t>
            </a:r>
          </a:p>
          <a:p>
            <a:pPr marL="285750" indent="-285750">
              <a:buFont typeface="Arial" panose="020B0604020202020204" pitchFamily="34" charset="0"/>
              <a:buChar char="•"/>
            </a:pPr>
            <a:r>
              <a:rPr lang="en-US" sz="2200" dirty="0"/>
              <a:t>This means that July, August, and September are included in FY20, and now we are in FY21. </a:t>
            </a:r>
          </a:p>
          <a:p>
            <a:pPr marL="285750" indent="-285750">
              <a:buFont typeface="Arial" panose="020B0604020202020204" pitchFamily="34" charset="0"/>
              <a:buChar char="•"/>
            </a:pPr>
            <a:r>
              <a:rPr lang="en-US" sz="2200" dirty="0"/>
              <a:t>Helpful tool for planning is spreadsheet capturing FY cost distributions:</a:t>
            </a:r>
            <a:endParaRPr lang="en-US" dirty="0"/>
          </a:p>
        </p:txBody>
      </p:sp>
      <p:pic>
        <p:nvPicPr>
          <p:cNvPr id="4" name="Picture 3">
            <a:extLst>
              <a:ext uri="{FF2B5EF4-FFF2-40B4-BE49-F238E27FC236}">
                <a16:creationId xmlns:a16="http://schemas.microsoft.com/office/drawing/2014/main" id="{86E4B150-6688-44DD-8B15-E5114C2F0239}"/>
              </a:ext>
            </a:extLst>
          </p:cNvPr>
          <p:cNvPicPr>
            <a:picLocks noChangeAspect="1"/>
          </p:cNvPicPr>
          <p:nvPr/>
        </p:nvPicPr>
        <p:blipFill>
          <a:blip r:embed="rId2"/>
          <a:stretch>
            <a:fillRect/>
          </a:stretch>
        </p:blipFill>
        <p:spPr>
          <a:xfrm>
            <a:off x="2281990" y="4084173"/>
            <a:ext cx="8205786" cy="2114284"/>
          </a:xfrm>
          <a:prstGeom prst="rect">
            <a:avLst/>
          </a:prstGeom>
        </p:spPr>
      </p:pic>
    </p:spTree>
    <p:extLst>
      <p:ext uri="{BB962C8B-B14F-4D97-AF65-F5344CB8AC3E}">
        <p14:creationId xmlns:p14="http://schemas.microsoft.com/office/powerpoint/2010/main" val="1184489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DCB4-8A02-4188-B7D8-700DBD37355E}"/>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699DDC25-CB90-413A-AE0C-B2116CE4C516}"/>
              </a:ext>
            </a:extLst>
          </p:cNvPr>
          <p:cNvSpPr>
            <a:spLocks noGrp="1"/>
          </p:cNvSpPr>
          <p:nvPr>
            <p:ph idx="1"/>
          </p:nvPr>
        </p:nvSpPr>
        <p:spPr/>
        <p:txBody>
          <a:bodyPr>
            <a:normAutofit/>
          </a:bodyPr>
          <a:lstStyle/>
          <a:p>
            <a:endParaRPr lang="en-US" dirty="0"/>
          </a:p>
          <a:p>
            <a:r>
              <a:rPr lang="en-US" sz="2400" dirty="0"/>
              <a:t>4 Sessions</a:t>
            </a:r>
          </a:p>
          <a:p>
            <a:pPr lvl="1"/>
            <a:r>
              <a:rPr lang="en-US" sz="2200" dirty="0"/>
              <a:t>TDAs – Allocations and Distributions including Prior Year – June 15</a:t>
            </a:r>
          </a:p>
          <a:p>
            <a:pPr lvl="1"/>
            <a:r>
              <a:rPr lang="en-US" sz="2200" dirty="0"/>
              <a:t>Salary Management  - June 16</a:t>
            </a:r>
          </a:p>
          <a:p>
            <a:pPr lvl="1"/>
            <a:r>
              <a:rPr lang="en-US" sz="2200" dirty="0"/>
              <a:t>How to Manage the Noise in </a:t>
            </a:r>
            <a:r>
              <a:rPr lang="en-US" sz="2200" dirty="0" err="1"/>
              <a:t>WinRMS</a:t>
            </a:r>
            <a:r>
              <a:rPr lang="en-US" sz="2200" dirty="0"/>
              <a:t> – June 22</a:t>
            </a:r>
          </a:p>
          <a:p>
            <a:pPr lvl="1"/>
            <a:r>
              <a:rPr lang="en-US" sz="2200" dirty="0">
                <a:highlight>
                  <a:srgbClr val="FFFF00"/>
                </a:highlight>
              </a:rPr>
              <a:t>Setting up Accounts, Expense Transfers and Split Account Transactions – June 23</a:t>
            </a:r>
          </a:p>
          <a:p>
            <a:endParaRPr lang="en-US" sz="2400" dirty="0"/>
          </a:p>
          <a:p>
            <a:pPr marL="914400" lvl="2" indent="0">
              <a:buNone/>
            </a:pPr>
            <a:endParaRPr lang="en-US" sz="2000" dirty="0"/>
          </a:p>
        </p:txBody>
      </p:sp>
    </p:spTree>
    <p:extLst>
      <p:ext uri="{BB962C8B-B14F-4D97-AF65-F5344CB8AC3E}">
        <p14:creationId xmlns:p14="http://schemas.microsoft.com/office/powerpoint/2010/main" val="3134303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F2A3-CBF6-4680-9BFF-BA2CD94A59E3}"/>
              </a:ext>
            </a:extLst>
          </p:cNvPr>
          <p:cNvSpPr>
            <a:spLocks noGrp="1"/>
          </p:cNvSpPr>
          <p:nvPr>
            <p:ph type="title"/>
          </p:nvPr>
        </p:nvSpPr>
        <p:spPr>
          <a:xfrm>
            <a:off x="838200" y="365125"/>
            <a:ext cx="2177716" cy="653297"/>
          </a:xfrm>
        </p:spPr>
        <p:txBody>
          <a:bodyPr>
            <a:normAutofit fontScale="90000"/>
          </a:bodyPr>
          <a:lstStyle/>
          <a:p>
            <a:r>
              <a:rPr lang="en-US" dirty="0"/>
              <a:t>IPAs</a:t>
            </a:r>
          </a:p>
        </p:txBody>
      </p:sp>
      <p:sp>
        <p:nvSpPr>
          <p:cNvPr id="7" name="TextBox 6">
            <a:extLst>
              <a:ext uri="{FF2B5EF4-FFF2-40B4-BE49-F238E27FC236}">
                <a16:creationId xmlns:a16="http://schemas.microsoft.com/office/drawing/2014/main" id="{B065C072-C20F-437E-976A-3D06C5F55E07}"/>
              </a:ext>
            </a:extLst>
          </p:cNvPr>
          <p:cNvSpPr txBox="1"/>
          <p:nvPr/>
        </p:nvSpPr>
        <p:spPr>
          <a:xfrm>
            <a:off x="460590" y="1143025"/>
            <a:ext cx="3969415" cy="5447645"/>
          </a:xfrm>
          <a:prstGeom prst="rect">
            <a:avLst/>
          </a:prstGeom>
          <a:noFill/>
        </p:spPr>
        <p:txBody>
          <a:bodyPr wrap="square" rtlCol="0">
            <a:spAutoFit/>
          </a:bodyPr>
          <a:lstStyle/>
          <a:p>
            <a:r>
              <a:rPr lang="en-US" sz="2200" dirty="0"/>
              <a:t>Use IPPS as a tool to find what was actually invoiced and paid in the first quarter of the Purchase.</a:t>
            </a:r>
          </a:p>
          <a:p>
            <a:endParaRPr lang="en-US" sz="2200" dirty="0"/>
          </a:p>
          <a:p>
            <a:r>
              <a:rPr lang="en-US" sz="2200" dirty="0"/>
              <a:t>Run a report on the purchase order</a:t>
            </a:r>
          </a:p>
          <a:p>
            <a:r>
              <a:rPr lang="en-US" sz="2200" dirty="0"/>
              <a:t>Select: “Station Inquiry System”</a:t>
            </a:r>
          </a:p>
          <a:p>
            <a:r>
              <a:rPr lang="en-US" sz="2200" dirty="0"/>
              <a:t>“Invoice Status”</a:t>
            </a:r>
          </a:p>
          <a:p>
            <a:r>
              <a:rPr lang="en-US" sz="2200" dirty="0"/>
              <a:t>“PO Number”</a:t>
            </a:r>
          </a:p>
          <a:p>
            <a:r>
              <a:rPr lang="en-US" sz="2200" dirty="0"/>
              <a:t>Enter your dates.</a:t>
            </a:r>
          </a:p>
          <a:p>
            <a:r>
              <a:rPr lang="en-US" sz="2200" dirty="0"/>
              <a:t>Use this information as needed:</a:t>
            </a:r>
          </a:p>
          <a:p>
            <a:pPr marL="342900" indent="-342900">
              <a:buFont typeface="Arial" panose="020B0604020202020204" pitchFamily="34" charset="0"/>
              <a:buChar char="•"/>
            </a:pPr>
            <a:r>
              <a:rPr lang="en-US" sz="2200" dirty="0"/>
              <a:t>Affiliate follow up for invoicing</a:t>
            </a:r>
          </a:p>
          <a:p>
            <a:pPr marL="342900" indent="-342900">
              <a:buFont typeface="Arial" panose="020B0604020202020204" pitchFamily="34" charset="0"/>
              <a:buChar char="•"/>
            </a:pPr>
            <a:r>
              <a:rPr lang="en-US" sz="2200" dirty="0"/>
              <a:t>Deciding what to include in initial distribution</a:t>
            </a:r>
          </a:p>
          <a:p>
            <a:endParaRPr lang="en-US" dirty="0"/>
          </a:p>
        </p:txBody>
      </p:sp>
      <p:pic>
        <p:nvPicPr>
          <p:cNvPr id="4" name="Picture 3">
            <a:extLst>
              <a:ext uri="{FF2B5EF4-FFF2-40B4-BE49-F238E27FC236}">
                <a16:creationId xmlns:a16="http://schemas.microsoft.com/office/drawing/2014/main" id="{C3D7E6D2-C487-4F7A-8786-1D1748C96F2E}"/>
              </a:ext>
            </a:extLst>
          </p:cNvPr>
          <p:cNvPicPr>
            <a:picLocks noChangeAspect="1"/>
          </p:cNvPicPr>
          <p:nvPr/>
        </p:nvPicPr>
        <p:blipFill>
          <a:blip r:embed="rId3"/>
          <a:stretch>
            <a:fillRect/>
          </a:stretch>
        </p:blipFill>
        <p:spPr>
          <a:xfrm>
            <a:off x="4536761" y="1018422"/>
            <a:ext cx="6466127" cy="2202305"/>
          </a:xfrm>
          <a:prstGeom prst="rect">
            <a:avLst/>
          </a:prstGeom>
        </p:spPr>
      </p:pic>
      <p:pic>
        <p:nvPicPr>
          <p:cNvPr id="8" name="Picture 7">
            <a:extLst>
              <a:ext uri="{FF2B5EF4-FFF2-40B4-BE49-F238E27FC236}">
                <a16:creationId xmlns:a16="http://schemas.microsoft.com/office/drawing/2014/main" id="{563FED66-8895-4DA8-AB02-B349A4E515B8}"/>
              </a:ext>
            </a:extLst>
          </p:cNvPr>
          <p:cNvPicPr>
            <a:picLocks noChangeAspect="1"/>
          </p:cNvPicPr>
          <p:nvPr/>
        </p:nvPicPr>
        <p:blipFill>
          <a:blip r:embed="rId4"/>
          <a:stretch>
            <a:fillRect/>
          </a:stretch>
        </p:blipFill>
        <p:spPr>
          <a:xfrm>
            <a:off x="4536761" y="2624784"/>
            <a:ext cx="6359371" cy="2484129"/>
          </a:xfrm>
          <a:prstGeom prst="rect">
            <a:avLst/>
          </a:prstGeom>
        </p:spPr>
      </p:pic>
    </p:spTree>
    <p:extLst>
      <p:ext uri="{BB962C8B-B14F-4D97-AF65-F5344CB8AC3E}">
        <p14:creationId xmlns:p14="http://schemas.microsoft.com/office/powerpoint/2010/main" val="3973085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F2A3-CBF6-4680-9BFF-BA2CD94A59E3}"/>
              </a:ext>
            </a:extLst>
          </p:cNvPr>
          <p:cNvSpPr>
            <a:spLocks noGrp="1"/>
          </p:cNvSpPr>
          <p:nvPr>
            <p:ph type="title"/>
          </p:nvPr>
        </p:nvSpPr>
        <p:spPr>
          <a:xfrm>
            <a:off x="838200" y="173355"/>
            <a:ext cx="10515600" cy="1325563"/>
          </a:xfrm>
        </p:spPr>
        <p:txBody>
          <a:bodyPr/>
          <a:lstStyle/>
          <a:p>
            <a:r>
              <a:rPr lang="en-US" dirty="0"/>
              <a:t>IPAs</a:t>
            </a:r>
          </a:p>
        </p:txBody>
      </p:sp>
      <p:sp>
        <p:nvSpPr>
          <p:cNvPr id="8" name="TextBox 7">
            <a:extLst>
              <a:ext uri="{FF2B5EF4-FFF2-40B4-BE49-F238E27FC236}">
                <a16:creationId xmlns:a16="http://schemas.microsoft.com/office/drawing/2014/main" id="{470895D5-2CCA-4039-94FE-4004CFAEEB7B}"/>
              </a:ext>
            </a:extLst>
          </p:cNvPr>
          <p:cNvSpPr txBox="1"/>
          <p:nvPr/>
        </p:nvSpPr>
        <p:spPr>
          <a:xfrm>
            <a:off x="124287" y="1127464"/>
            <a:ext cx="5601809" cy="1661993"/>
          </a:xfrm>
          <a:prstGeom prst="rect">
            <a:avLst/>
          </a:prstGeom>
          <a:noFill/>
        </p:spPr>
        <p:txBody>
          <a:bodyPr wrap="square" rtlCol="0">
            <a:spAutoFit/>
          </a:bodyPr>
          <a:lstStyle/>
          <a:p>
            <a:r>
              <a:rPr lang="en-US" sz="2000" dirty="0"/>
              <a:t>PI account “detailed status” report</a:t>
            </a:r>
          </a:p>
          <a:p>
            <a:endParaRPr lang="en-US" sz="2000" dirty="0"/>
          </a:p>
          <a:p>
            <a:r>
              <a:rPr lang="en-US" sz="2000" dirty="0"/>
              <a:t>You can click on the purchase transaction from this </a:t>
            </a:r>
            <a:r>
              <a:rPr lang="en-US" sz="2000" dirty="0" err="1"/>
              <a:t>WinRMS</a:t>
            </a:r>
            <a:r>
              <a:rPr lang="en-US" sz="2000" dirty="0"/>
              <a:t> screen for adjustments to the purchase</a:t>
            </a:r>
          </a:p>
          <a:p>
            <a:endParaRPr lang="en-US" sz="2200" dirty="0"/>
          </a:p>
        </p:txBody>
      </p:sp>
      <p:pic>
        <p:nvPicPr>
          <p:cNvPr id="9" name="Picture 8">
            <a:extLst>
              <a:ext uri="{FF2B5EF4-FFF2-40B4-BE49-F238E27FC236}">
                <a16:creationId xmlns:a16="http://schemas.microsoft.com/office/drawing/2014/main" id="{59E51637-CE58-403C-8BD1-58EF366644A9}"/>
              </a:ext>
            </a:extLst>
          </p:cNvPr>
          <p:cNvPicPr>
            <a:picLocks noChangeAspect="1"/>
          </p:cNvPicPr>
          <p:nvPr/>
        </p:nvPicPr>
        <p:blipFill>
          <a:blip r:embed="rId3"/>
          <a:stretch>
            <a:fillRect/>
          </a:stretch>
        </p:blipFill>
        <p:spPr>
          <a:xfrm>
            <a:off x="260413" y="2922648"/>
            <a:ext cx="5796164" cy="2922912"/>
          </a:xfrm>
          <a:prstGeom prst="rect">
            <a:avLst/>
          </a:prstGeom>
        </p:spPr>
      </p:pic>
      <p:pic>
        <p:nvPicPr>
          <p:cNvPr id="10" name="Picture 9">
            <a:extLst>
              <a:ext uri="{FF2B5EF4-FFF2-40B4-BE49-F238E27FC236}">
                <a16:creationId xmlns:a16="http://schemas.microsoft.com/office/drawing/2014/main" id="{C87E9723-5E0C-4FCD-BAB2-5E82FB3EE402}"/>
              </a:ext>
            </a:extLst>
          </p:cNvPr>
          <p:cNvPicPr>
            <a:picLocks noChangeAspect="1"/>
          </p:cNvPicPr>
          <p:nvPr/>
        </p:nvPicPr>
        <p:blipFill>
          <a:blip r:embed="rId4"/>
          <a:stretch>
            <a:fillRect/>
          </a:stretch>
        </p:blipFill>
        <p:spPr>
          <a:xfrm>
            <a:off x="6178858" y="971476"/>
            <a:ext cx="5752729" cy="4983158"/>
          </a:xfrm>
          <a:prstGeom prst="rect">
            <a:avLst/>
          </a:prstGeom>
        </p:spPr>
      </p:pic>
      <p:sp>
        <p:nvSpPr>
          <p:cNvPr id="11" name="Oval 10">
            <a:extLst>
              <a:ext uri="{FF2B5EF4-FFF2-40B4-BE49-F238E27FC236}">
                <a16:creationId xmlns:a16="http://schemas.microsoft.com/office/drawing/2014/main" id="{C91D2865-7F0D-4A8D-BD71-015CE0BA42D6}"/>
              </a:ext>
            </a:extLst>
          </p:cNvPr>
          <p:cNvSpPr/>
          <p:nvPr/>
        </p:nvSpPr>
        <p:spPr>
          <a:xfrm>
            <a:off x="11026066" y="2228295"/>
            <a:ext cx="976544" cy="488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8327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50129-7A1F-439A-88E4-9284F47AEAF2}"/>
              </a:ext>
            </a:extLst>
          </p:cNvPr>
          <p:cNvSpPr>
            <a:spLocks noGrp="1"/>
          </p:cNvSpPr>
          <p:nvPr>
            <p:ph type="title"/>
          </p:nvPr>
        </p:nvSpPr>
        <p:spPr/>
        <p:txBody>
          <a:bodyPr/>
          <a:lstStyle/>
          <a:p>
            <a:r>
              <a:rPr lang="en-US" dirty="0"/>
              <a:t>Per Diems	</a:t>
            </a:r>
          </a:p>
        </p:txBody>
      </p:sp>
      <p:sp>
        <p:nvSpPr>
          <p:cNvPr id="3" name="Content Placeholder 2">
            <a:extLst>
              <a:ext uri="{FF2B5EF4-FFF2-40B4-BE49-F238E27FC236}">
                <a16:creationId xmlns:a16="http://schemas.microsoft.com/office/drawing/2014/main" id="{5E72CBCE-6234-4617-B0ED-644C20EBCA7C}"/>
              </a:ext>
            </a:extLst>
          </p:cNvPr>
          <p:cNvSpPr>
            <a:spLocks noGrp="1"/>
          </p:cNvSpPr>
          <p:nvPr>
            <p:ph idx="1"/>
          </p:nvPr>
        </p:nvSpPr>
        <p:spPr/>
        <p:txBody>
          <a:bodyPr/>
          <a:lstStyle/>
          <a:p>
            <a:r>
              <a:rPr lang="en-US" dirty="0"/>
              <a:t>If you house animals at the VA or at your affiliate, there are per diem charges that result from the housing of animals.</a:t>
            </a:r>
          </a:p>
          <a:p>
            <a:r>
              <a:rPr lang="en-US" dirty="0"/>
              <a:t>To account for these per diem charges in </a:t>
            </a:r>
            <a:r>
              <a:rPr lang="en-US" dirty="0" err="1"/>
              <a:t>WinRMS</a:t>
            </a:r>
            <a:r>
              <a:rPr lang="en-US" dirty="0"/>
              <a:t>, you will want to do an expense transfer.</a:t>
            </a:r>
          </a:p>
          <a:p>
            <a:r>
              <a:rPr lang="en-US" dirty="0"/>
              <a:t>For housing at the VA, an account is set-up for the animal facility and then an expense transfer is done from the animal facility account to the investigator account’s so that they are billed for the animal per diem expenses.</a:t>
            </a:r>
          </a:p>
          <a:p>
            <a:r>
              <a:rPr lang="en-US" dirty="0"/>
              <a:t>In Iowa City, we also house at our affiliate.  We set-up a separate account for those transactions and complete an expense transfer.  </a:t>
            </a:r>
          </a:p>
          <a:p>
            <a:pPr marL="0" indent="0">
              <a:buNone/>
            </a:pPr>
            <a:endParaRPr lang="en-US" dirty="0"/>
          </a:p>
        </p:txBody>
      </p:sp>
    </p:spTree>
    <p:extLst>
      <p:ext uri="{BB962C8B-B14F-4D97-AF65-F5344CB8AC3E}">
        <p14:creationId xmlns:p14="http://schemas.microsoft.com/office/powerpoint/2010/main" val="2256017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2DAAD-968A-4C4E-B11F-00CF7EE879A1}"/>
              </a:ext>
            </a:extLst>
          </p:cNvPr>
          <p:cNvSpPr>
            <a:spLocks noGrp="1"/>
          </p:cNvSpPr>
          <p:nvPr>
            <p:ph type="title"/>
          </p:nvPr>
        </p:nvSpPr>
        <p:spPr/>
        <p:txBody>
          <a:bodyPr/>
          <a:lstStyle/>
          <a:p>
            <a:r>
              <a:rPr lang="en-US" dirty="0"/>
              <a:t>Housing at VA</a:t>
            </a:r>
          </a:p>
        </p:txBody>
      </p:sp>
      <p:sp>
        <p:nvSpPr>
          <p:cNvPr id="3" name="Content Placeholder 2">
            <a:extLst>
              <a:ext uri="{FF2B5EF4-FFF2-40B4-BE49-F238E27FC236}">
                <a16:creationId xmlns:a16="http://schemas.microsoft.com/office/drawing/2014/main" id="{D9F49AE2-8FB5-40D0-A56F-76174A8DDF3D}"/>
              </a:ext>
            </a:extLst>
          </p:cNvPr>
          <p:cNvSpPr>
            <a:spLocks noGrp="1"/>
          </p:cNvSpPr>
          <p:nvPr>
            <p:ph idx="1"/>
          </p:nvPr>
        </p:nvSpPr>
        <p:spPr/>
        <p:txBody>
          <a:bodyPr/>
          <a:lstStyle/>
          <a:p>
            <a:r>
              <a:rPr lang="en-US" dirty="0"/>
              <a:t>Each week I get a report from the Animal Facility of the per diem charges for each investigator that week.  </a:t>
            </a:r>
          </a:p>
          <a:p>
            <a:r>
              <a:rPr lang="en-US" dirty="0"/>
              <a:t>The first time this occurs for the new fiscal year, I set-up a new expense transfer.  This is done by going to Add -&gt; Add Expense Transfer.  </a:t>
            </a:r>
          </a:p>
        </p:txBody>
      </p:sp>
    </p:spTree>
    <p:extLst>
      <p:ext uri="{BB962C8B-B14F-4D97-AF65-F5344CB8AC3E}">
        <p14:creationId xmlns:p14="http://schemas.microsoft.com/office/powerpoint/2010/main" val="2345001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18AD-D6E1-41AB-AC28-8A33BDFBE2AB}"/>
              </a:ext>
            </a:extLst>
          </p:cNvPr>
          <p:cNvSpPr>
            <a:spLocks noGrp="1"/>
          </p:cNvSpPr>
          <p:nvPr>
            <p:ph type="title"/>
          </p:nvPr>
        </p:nvSpPr>
        <p:spPr>
          <a:xfrm>
            <a:off x="838200" y="11273"/>
            <a:ext cx="10198768" cy="1123948"/>
          </a:xfrm>
        </p:spPr>
        <p:txBody>
          <a:bodyPr/>
          <a:lstStyle/>
          <a:p>
            <a:r>
              <a:rPr lang="en-US" dirty="0"/>
              <a:t>Housing at VA – New Expense Transfer</a:t>
            </a:r>
          </a:p>
        </p:txBody>
      </p:sp>
      <p:pic>
        <p:nvPicPr>
          <p:cNvPr id="18" name="Content Placeholder 17">
            <a:extLst>
              <a:ext uri="{FF2B5EF4-FFF2-40B4-BE49-F238E27FC236}">
                <a16:creationId xmlns:a16="http://schemas.microsoft.com/office/drawing/2014/main" id="{0509B399-BA85-4B45-8BD7-D2F96F094A9A}"/>
              </a:ext>
            </a:extLst>
          </p:cNvPr>
          <p:cNvPicPr>
            <a:picLocks noGrp="1" noChangeAspect="1"/>
          </p:cNvPicPr>
          <p:nvPr>
            <p:ph idx="1"/>
          </p:nvPr>
        </p:nvPicPr>
        <p:blipFill>
          <a:blip r:embed="rId2"/>
          <a:stretch>
            <a:fillRect/>
          </a:stretch>
        </p:blipFill>
        <p:spPr>
          <a:xfrm>
            <a:off x="1950734" y="1199626"/>
            <a:ext cx="7956664" cy="4819650"/>
          </a:xfrm>
          <a:prstGeom prst="rect">
            <a:avLst/>
          </a:prstGeom>
        </p:spPr>
      </p:pic>
      <p:sp>
        <p:nvSpPr>
          <p:cNvPr id="7" name="TextBox 6">
            <a:extLst>
              <a:ext uri="{FF2B5EF4-FFF2-40B4-BE49-F238E27FC236}">
                <a16:creationId xmlns:a16="http://schemas.microsoft.com/office/drawing/2014/main" id="{6193B2B6-BEC8-4EF2-9A2C-52C07696CA5F}"/>
              </a:ext>
            </a:extLst>
          </p:cNvPr>
          <p:cNvSpPr txBox="1"/>
          <p:nvPr/>
        </p:nvSpPr>
        <p:spPr>
          <a:xfrm>
            <a:off x="10091956" y="1135221"/>
            <a:ext cx="1484851" cy="5078313"/>
          </a:xfrm>
          <a:prstGeom prst="rect">
            <a:avLst/>
          </a:prstGeom>
          <a:noFill/>
        </p:spPr>
        <p:txBody>
          <a:bodyPr wrap="square" rtlCol="0">
            <a:spAutoFit/>
          </a:bodyPr>
          <a:lstStyle/>
          <a:p>
            <a:r>
              <a:rPr lang="en-US" dirty="0"/>
              <a:t>Enter a detailed description so you know what time frame is being charged. Enter the total amount for the bill for that time period I n the Total Document Amount and Quarter.</a:t>
            </a:r>
          </a:p>
          <a:p>
            <a:endParaRPr lang="en-US" dirty="0"/>
          </a:p>
        </p:txBody>
      </p:sp>
      <p:sp>
        <p:nvSpPr>
          <p:cNvPr id="14" name="TextBox 13">
            <a:extLst>
              <a:ext uri="{FF2B5EF4-FFF2-40B4-BE49-F238E27FC236}">
                <a16:creationId xmlns:a16="http://schemas.microsoft.com/office/drawing/2014/main" id="{5EF1E195-9B8B-43DD-8657-9CD89AB3CE97}"/>
              </a:ext>
            </a:extLst>
          </p:cNvPr>
          <p:cNvSpPr txBox="1"/>
          <p:nvPr/>
        </p:nvSpPr>
        <p:spPr>
          <a:xfrm>
            <a:off x="402672" y="1199626"/>
            <a:ext cx="1669409" cy="1754326"/>
          </a:xfrm>
          <a:prstGeom prst="rect">
            <a:avLst/>
          </a:prstGeom>
          <a:noFill/>
        </p:spPr>
        <p:txBody>
          <a:bodyPr wrap="square" rtlCol="0">
            <a:spAutoFit/>
          </a:bodyPr>
          <a:lstStyle/>
          <a:p>
            <a:r>
              <a:rPr lang="en-US" dirty="0"/>
              <a:t>Select group number, FCP, and account the funds will be received in (animal facility)</a:t>
            </a:r>
          </a:p>
        </p:txBody>
      </p:sp>
      <p:sp>
        <p:nvSpPr>
          <p:cNvPr id="15" name="TextBox 14">
            <a:extLst>
              <a:ext uri="{FF2B5EF4-FFF2-40B4-BE49-F238E27FC236}">
                <a16:creationId xmlns:a16="http://schemas.microsoft.com/office/drawing/2014/main" id="{9645B443-9899-4805-8FD4-168D6E2D9420}"/>
              </a:ext>
            </a:extLst>
          </p:cNvPr>
          <p:cNvSpPr txBox="1"/>
          <p:nvPr/>
        </p:nvSpPr>
        <p:spPr>
          <a:xfrm>
            <a:off x="256158" y="3321624"/>
            <a:ext cx="1661020" cy="2862322"/>
          </a:xfrm>
          <a:prstGeom prst="rect">
            <a:avLst/>
          </a:prstGeom>
          <a:noFill/>
        </p:spPr>
        <p:txBody>
          <a:bodyPr wrap="square" rtlCol="0">
            <a:spAutoFit/>
          </a:bodyPr>
          <a:lstStyle/>
          <a:p>
            <a:r>
              <a:rPr lang="en-US" dirty="0"/>
              <a:t>Enter each Investigator account as a line item with their applicable per diem charges.  You may choose to enter a description.</a:t>
            </a:r>
          </a:p>
        </p:txBody>
      </p:sp>
      <p:cxnSp>
        <p:nvCxnSpPr>
          <p:cNvPr id="20" name="Straight Arrow Connector 19">
            <a:extLst>
              <a:ext uri="{FF2B5EF4-FFF2-40B4-BE49-F238E27FC236}">
                <a16:creationId xmlns:a16="http://schemas.microsoft.com/office/drawing/2014/main" id="{2FC1C099-6FA6-497F-AAAE-C40711A921F5}"/>
              </a:ext>
            </a:extLst>
          </p:cNvPr>
          <p:cNvCxnSpPr/>
          <p:nvPr/>
        </p:nvCxnSpPr>
        <p:spPr>
          <a:xfrm flipH="1">
            <a:off x="9269835" y="2076789"/>
            <a:ext cx="8221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346C979-2026-4308-9F1A-CC29E5427C2A}"/>
              </a:ext>
            </a:extLst>
          </p:cNvPr>
          <p:cNvCxnSpPr/>
          <p:nvPr/>
        </p:nvCxnSpPr>
        <p:spPr>
          <a:xfrm flipH="1" flipV="1">
            <a:off x="9353725" y="2332139"/>
            <a:ext cx="671119" cy="92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D0FF09B-440A-470F-984F-D35D12270029}"/>
              </a:ext>
            </a:extLst>
          </p:cNvPr>
          <p:cNvCxnSpPr/>
          <p:nvPr/>
        </p:nvCxnSpPr>
        <p:spPr>
          <a:xfrm flipH="1">
            <a:off x="7038363" y="2601616"/>
            <a:ext cx="2869035" cy="155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909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89D1C-17AB-4DA5-9160-47D3E181EA92}"/>
              </a:ext>
            </a:extLst>
          </p:cNvPr>
          <p:cNvSpPr>
            <a:spLocks noGrp="1"/>
          </p:cNvSpPr>
          <p:nvPr>
            <p:ph type="title"/>
          </p:nvPr>
        </p:nvSpPr>
        <p:spPr/>
        <p:txBody>
          <a:bodyPr/>
          <a:lstStyle/>
          <a:p>
            <a:r>
              <a:rPr lang="en-US" dirty="0"/>
              <a:t>Housing at VA – Copy Expense Transfer</a:t>
            </a:r>
          </a:p>
        </p:txBody>
      </p:sp>
      <p:sp>
        <p:nvSpPr>
          <p:cNvPr id="3" name="Content Placeholder 2">
            <a:extLst>
              <a:ext uri="{FF2B5EF4-FFF2-40B4-BE49-F238E27FC236}">
                <a16:creationId xmlns:a16="http://schemas.microsoft.com/office/drawing/2014/main" id="{39BC0EC6-D38B-43FB-8ACE-89FDECA9EA56}"/>
              </a:ext>
            </a:extLst>
          </p:cNvPr>
          <p:cNvSpPr>
            <a:spLocks noGrp="1"/>
          </p:cNvSpPr>
          <p:nvPr>
            <p:ph idx="1"/>
          </p:nvPr>
        </p:nvSpPr>
        <p:spPr/>
        <p:txBody>
          <a:bodyPr/>
          <a:lstStyle/>
          <a:p>
            <a:r>
              <a:rPr lang="en-US" dirty="0"/>
              <a:t>Once you have set-up a new expense transfer for the year, you do not need to create a new one each time you have per diem charges to enter.  </a:t>
            </a:r>
          </a:p>
          <a:p>
            <a:r>
              <a:rPr lang="en-US" dirty="0"/>
              <a:t>You can select Find -&gt; Find Expense Transfer and select the last expense transfer you entered for that item.  </a:t>
            </a:r>
          </a:p>
          <a:p>
            <a:r>
              <a:rPr lang="en-US" dirty="0"/>
              <a:t>Click on it and then select Copy this Document.</a:t>
            </a:r>
          </a:p>
          <a:p>
            <a:r>
              <a:rPr lang="en-US" dirty="0"/>
              <a:t>This will copy all the items into a new document.  You can edit each line item with the new amount and hit save changes.  Don’t forget to also update the Document description to include the new dates!</a:t>
            </a:r>
          </a:p>
          <a:p>
            <a:endParaRPr lang="en-US" dirty="0"/>
          </a:p>
        </p:txBody>
      </p:sp>
    </p:spTree>
    <p:extLst>
      <p:ext uri="{BB962C8B-B14F-4D97-AF65-F5344CB8AC3E}">
        <p14:creationId xmlns:p14="http://schemas.microsoft.com/office/powerpoint/2010/main" val="3650382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1A18A-2B2F-4E56-A60A-94EC1050C931}"/>
              </a:ext>
            </a:extLst>
          </p:cNvPr>
          <p:cNvSpPr>
            <a:spLocks noGrp="1"/>
          </p:cNvSpPr>
          <p:nvPr>
            <p:ph type="title"/>
          </p:nvPr>
        </p:nvSpPr>
        <p:spPr>
          <a:xfrm>
            <a:off x="838200" y="0"/>
            <a:ext cx="9990221" cy="825195"/>
          </a:xfrm>
        </p:spPr>
        <p:txBody>
          <a:bodyPr/>
          <a:lstStyle/>
          <a:p>
            <a:r>
              <a:rPr lang="en-US" dirty="0"/>
              <a:t>Housing at VA – Copy Expense Transfer</a:t>
            </a:r>
          </a:p>
        </p:txBody>
      </p:sp>
      <p:sp>
        <p:nvSpPr>
          <p:cNvPr id="3" name="Content Placeholder 2">
            <a:extLst>
              <a:ext uri="{FF2B5EF4-FFF2-40B4-BE49-F238E27FC236}">
                <a16:creationId xmlns:a16="http://schemas.microsoft.com/office/drawing/2014/main" id="{6E88D35F-C4AC-4318-83D3-E18B5A522823}"/>
              </a:ext>
            </a:extLst>
          </p:cNvPr>
          <p:cNvSpPr>
            <a:spLocks noGrp="1"/>
          </p:cNvSpPr>
          <p:nvPr>
            <p:ph idx="1"/>
          </p:nvPr>
        </p:nvSpPr>
        <p:spPr/>
        <p:txBody>
          <a:bodyPr/>
          <a:lstStyle/>
          <a:p>
            <a:endParaRPr lang="en-US" dirty="0"/>
          </a:p>
        </p:txBody>
      </p:sp>
      <p:pic>
        <p:nvPicPr>
          <p:cNvPr id="4" name="Content Placeholder 17">
            <a:extLst>
              <a:ext uri="{FF2B5EF4-FFF2-40B4-BE49-F238E27FC236}">
                <a16:creationId xmlns:a16="http://schemas.microsoft.com/office/drawing/2014/main" id="{38137E71-3D2E-4F3A-9FA4-A525CE38C8FE}"/>
              </a:ext>
            </a:extLst>
          </p:cNvPr>
          <p:cNvPicPr>
            <a:picLocks noChangeAspect="1"/>
          </p:cNvPicPr>
          <p:nvPr/>
        </p:nvPicPr>
        <p:blipFill>
          <a:blip r:embed="rId2"/>
          <a:stretch>
            <a:fillRect/>
          </a:stretch>
        </p:blipFill>
        <p:spPr>
          <a:xfrm>
            <a:off x="1459684" y="871802"/>
            <a:ext cx="9127222" cy="5258554"/>
          </a:xfrm>
          <a:prstGeom prst="rect">
            <a:avLst/>
          </a:prstGeom>
        </p:spPr>
      </p:pic>
      <p:sp>
        <p:nvSpPr>
          <p:cNvPr id="5" name="Oval 4">
            <a:extLst>
              <a:ext uri="{FF2B5EF4-FFF2-40B4-BE49-F238E27FC236}">
                <a16:creationId xmlns:a16="http://schemas.microsoft.com/office/drawing/2014/main" id="{4D92217C-88EF-4E4A-AF51-25919ECE3388}"/>
              </a:ext>
            </a:extLst>
          </p:cNvPr>
          <p:cNvSpPr/>
          <p:nvPr/>
        </p:nvSpPr>
        <p:spPr>
          <a:xfrm>
            <a:off x="5620625" y="2785145"/>
            <a:ext cx="746620" cy="3942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7664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41AD-7BE5-4CE7-A0A7-C8E34FFB8243}"/>
              </a:ext>
            </a:extLst>
          </p:cNvPr>
          <p:cNvSpPr>
            <a:spLocks noGrp="1"/>
          </p:cNvSpPr>
          <p:nvPr>
            <p:ph type="title"/>
          </p:nvPr>
        </p:nvSpPr>
        <p:spPr/>
        <p:txBody>
          <a:bodyPr/>
          <a:lstStyle/>
          <a:p>
            <a:r>
              <a:rPr lang="en-US" dirty="0"/>
              <a:t>Affiliate Per Diem Charges</a:t>
            </a:r>
          </a:p>
        </p:txBody>
      </p:sp>
      <p:sp>
        <p:nvSpPr>
          <p:cNvPr id="3" name="Content Placeholder 2">
            <a:extLst>
              <a:ext uri="{FF2B5EF4-FFF2-40B4-BE49-F238E27FC236}">
                <a16:creationId xmlns:a16="http://schemas.microsoft.com/office/drawing/2014/main" id="{0959DA8C-4EEF-4538-B242-7FD25099FDB7}"/>
              </a:ext>
            </a:extLst>
          </p:cNvPr>
          <p:cNvSpPr>
            <a:spLocks noGrp="1"/>
          </p:cNvSpPr>
          <p:nvPr>
            <p:ph idx="1"/>
          </p:nvPr>
        </p:nvSpPr>
        <p:spPr/>
        <p:txBody>
          <a:bodyPr>
            <a:normAutofit lnSpcReduction="10000"/>
          </a:bodyPr>
          <a:lstStyle/>
          <a:p>
            <a:r>
              <a:rPr lang="en-US" dirty="0"/>
              <a:t>A contract is established with your affiliate for animal housing and care.  The affiliate will then invoice you for the per diem charges through IPPS.  In order to charge the investigator, you will want to create an expense transfer upon receipt of the invoice.</a:t>
            </a:r>
          </a:p>
          <a:p>
            <a:r>
              <a:rPr lang="en-US" dirty="0"/>
              <a:t>There are different ways to set-up the account for these charges. In Iowa City, we have created a Chargeback account.  The initial contract goes into the Chargeback account and then we do an expense transfer to the Investigator account as the invoices come in.  We are invoiced monthly.</a:t>
            </a:r>
          </a:p>
          <a:p>
            <a:r>
              <a:rPr lang="en-US" dirty="0"/>
              <a:t>The expense transfers are done the same way as the housing at the VA.</a:t>
            </a:r>
          </a:p>
        </p:txBody>
      </p:sp>
    </p:spTree>
    <p:extLst>
      <p:ext uri="{BB962C8B-B14F-4D97-AF65-F5344CB8AC3E}">
        <p14:creationId xmlns:p14="http://schemas.microsoft.com/office/powerpoint/2010/main" val="1590764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CA4C-9CD9-4EAA-A4DC-4D61C03203A8}"/>
              </a:ext>
            </a:extLst>
          </p:cNvPr>
          <p:cNvSpPr>
            <a:spLocks noGrp="1"/>
          </p:cNvSpPr>
          <p:nvPr>
            <p:ph type="title"/>
          </p:nvPr>
        </p:nvSpPr>
        <p:spPr>
          <a:xfrm>
            <a:off x="2767965" y="0"/>
            <a:ext cx="6396790" cy="898358"/>
          </a:xfrm>
        </p:spPr>
        <p:txBody>
          <a:bodyPr/>
          <a:lstStyle/>
          <a:p>
            <a:r>
              <a:rPr lang="en-US" dirty="0"/>
              <a:t>Affiliate Per Diem Charges</a:t>
            </a:r>
          </a:p>
        </p:txBody>
      </p:sp>
      <p:pic>
        <p:nvPicPr>
          <p:cNvPr id="13" name="Content Placeholder 12">
            <a:extLst>
              <a:ext uri="{FF2B5EF4-FFF2-40B4-BE49-F238E27FC236}">
                <a16:creationId xmlns:a16="http://schemas.microsoft.com/office/drawing/2014/main" id="{F62ED5BB-80AF-46B1-B551-C60DAB0B77D3}"/>
              </a:ext>
            </a:extLst>
          </p:cNvPr>
          <p:cNvPicPr>
            <a:picLocks noGrp="1" noChangeAspect="1"/>
          </p:cNvPicPr>
          <p:nvPr>
            <p:ph idx="1"/>
          </p:nvPr>
        </p:nvPicPr>
        <p:blipFill>
          <a:blip r:embed="rId2"/>
          <a:stretch>
            <a:fillRect/>
          </a:stretch>
        </p:blipFill>
        <p:spPr>
          <a:xfrm>
            <a:off x="3245737" y="1019175"/>
            <a:ext cx="5700525" cy="4819650"/>
          </a:xfrm>
          <a:prstGeom prst="rect">
            <a:avLst/>
          </a:prstGeom>
        </p:spPr>
      </p:pic>
      <p:sp>
        <p:nvSpPr>
          <p:cNvPr id="6" name="TextBox 5">
            <a:extLst>
              <a:ext uri="{FF2B5EF4-FFF2-40B4-BE49-F238E27FC236}">
                <a16:creationId xmlns:a16="http://schemas.microsoft.com/office/drawing/2014/main" id="{CD793319-DD1F-463C-B7A6-29F4E7D9C42F}"/>
              </a:ext>
            </a:extLst>
          </p:cNvPr>
          <p:cNvSpPr txBox="1"/>
          <p:nvPr/>
        </p:nvSpPr>
        <p:spPr>
          <a:xfrm>
            <a:off x="9764785" y="3196205"/>
            <a:ext cx="1589015" cy="369332"/>
          </a:xfrm>
          <a:prstGeom prst="rect">
            <a:avLst/>
          </a:prstGeom>
          <a:noFill/>
        </p:spPr>
        <p:txBody>
          <a:bodyPr wrap="square" rtlCol="0">
            <a:spAutoFit/>
          </a:bodyPr>
          <a:lstStyle/>
          <a:p>
            <a:r>
              <a:rPr lang="en-US" dirty="0"/>
              <a:t>Contract</a:t>
            </a:r>
          </a:p>
        </p:txBody>
      </p:sp>
      <p:cxnSp>
        <p:nvCxnSpPr>
          <p:cNvPr id="8" name="Straight Arrow Connector 7">
            <a:extLst>
              <a:ext uri="{FF2B5EF4-FFF2-40B4-BE49-F238E27FC236}">
                <a16:creationId xmlns:a16="http://schemas.microsoft.com/office/drawing/2014/main" id="{E77979A3-F5F3-4E7A-8E89-2C6BB32048F7}"/>
              </a:ext>
            </a:extLst>
          </p:cNvPr>
          <p:cNvCxnSpPr/>
          <p:nvPr/>
        </p:nvCxnSpPr>
        <p:spPr>
          <a:xfrm flipH="1">
            <a:off x="9051721" y="3429000"/>
            <a:ext cx="604007" cy="136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Arrow: Down 8">
            <a:extLst>
              <a:ext uri="{FF2B5EF4-FFF2-40B4-BE49-F238E27FC236}">
                <a16:creationId xmlns:a16="http://schemas.microsoft.com/office/drawing/2014/main" id="{19D90D37-CD5A-4D97-BF6F-9845A59232F5}"/>
              </a:ext>
            </a:extLst>
          </p:cNvPr>
          <p:cNvSpPr/>
          <p:nvPr/>
        </p:nvSpPr>
        <p:spPr>
          <a:xfrm rot="16200000">
            <a:off x="2634143" y="2533475"/>
            <a:ext cx="611594" cy="3439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62D0ADD-F24D-4BDD-AB14-29B43190AA60}"/>
              </a:ext>
            </a:extLst>
          </p:cNvPr>
          <p:cNvSpPr txBox="1"/>
          <p:nvPr/>
        </p:nvSpPr>
        <p:spPr>
          <a:xfrm>
            <a:off x="897622" y="2130804"/>
            <a:ext cx="1492839" cy="1200329"/>
          </a:xfrm>
          <a:prstGeom prst="rect">
            <a:avLst/>
          </a:prstGeom>
          <a:noFill/>
        </p:spPr>
        <p:txBody>
          <a:bodyPr wrap="square" rtlCol="0">
            <a:spAutoFit/>
          </a:bodyPr>
          <a:lstStyle/>
          <a:p>
            <a:r>
              <a:rPr lang="en-US" dirty="0"/>
              <a:t>Monthly Expense Transfers to PI Accounts</a:t>
            </a:r>
          </a:p>
        </p:txBody>
      </p:sp>
    </p:spTree>
    <p:extLst>
      <p:ext uri="{BB962C8B-B14F-4D97-AF65-F5344CB8AC3E}">
        <p14:creationId xmlns:p14="http://schemas.microsoft.com/office/powerpoint/2010/main" val="161434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05-AE79-452B-8791-777F26748161}"/>
              </a:ext>
            </a:extLst>
          </p:cNvPr>
          <p:cNvSpPr>
            <a:spLocks noGrp="1"/>
          </p:cNvSpPr>
          <p:nvPr>
            <p:ph type="title"/>
          </p:nvPr>
        </p:nvSpPr>
        <p:spPr/>
        <p:txBody>
          <a:bodyPr/>
          <a:lstStyle/>
          <a:p>
            <a:r>
              <a:rPr lang="en-US" dirty="0"/>
              <a:t>Affiliate Per Diem Charges</a:t>
            </a:r>
          </a:p>
        </p:txBody>
      </p:sp>
      <p:sp>
        <p:nvSpPr>
          <p:cNvPr id="3" name="Content Placeholder 2">
            <a:extLst>
              <a:ext uri="{FF2B5EF4-FFF2-40B4-BE49-F238E27FC236}">
                <a16:creationId xmlns:a16="http://schemas.microsoft.com/office/drawing/2014/main" id="{9767772A-01DF-4894-9FE3-CD814A03DBA3}"/>
              </a:ext>
            </a:extLst>
          </p:cNvPr>
          <p:cNvSpPr>
            <a:spLocks noGrp="1"/>
          </p:cNvSpPr>
          <p:nvPr>
            <p:ph idx="1"/>
          </p:nvPr>
        </p:nvSpPr>
        <p:spPr/>
        <p:txBody>
          <a:bodyPr/>
          <a:lstStyle/>
          <a:p>
            <a:r>
              <a:rPr lang="en-US" dirty="0"/>
              <a:t>In the example, the contract is done in one FCP (Biomedical). There are Rehab Investigators that house at the affiliate as well.  In order to make sure the FCPs are appropriately charged, I request a cost transfer from the Biomedical FCP to the Rehab FCP for their per diem charges.</a:t>
            </a:r>
          </a:p>
          <a:p>
            <a:r>
              <a:rPr lang="en-US" dirty="0"/>
              <a:t>You may have separate PO numbers for each FCP.  If that is the case, you don’t need to worry about this.</a:t>
            </a:r>
          </a:p>
        </p:txBody>
      </p:sp>
    </p:spTree>
    <p:extLst>
      <p:ext uri="{BB962C8B-B14F-4D97-AF65-F5344CB8AC3E}">
        <p14:creationId xmlns:p14="http://schemas.microsoft.com/office/powerpoint/2010/main" val="3132110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87B1B-F64D-4005-9FB2-3880544CFEAF}"/>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DDB23543-D6AD-4AF4-8913-53A9F9786A38}"/>
              </a:ext>
            </a:extLst>
          </p:cNvPr>
          <p:cNvSpPr>
            <a:spLocks noGrp="1"/>
          </p:cNvSpPr>
          <p:nvPr>
            <p:ph idx="1"/>
          </p:nvPr>
        </p:nvSpPr>
        <p:spPr/>
        <p:txBody>
          <a:bodyPr/>
          <a:lstStyle/>
          <a:p>
            <a:r>
              <a:rPr lang="en-US" dirty="0"/>
              <a:t>Antonio Laracuente – Director, Field Operations</a:t>
            </a:r>
          </a:p>
          <a:p>
            <a:r>
              <a:rPr lang="en-US" dirty="0"/>
              <a:t>Kari Points – Director Research Operations – Iowa City</a:t>
            </a:r>
          </a:p>
          <a:p>
            <a:r>
              <a:rPr lang="en-US" dirty="0"/>
              <a:t>Tabitha Randall – Supervisory Budget Analyst – Salt Lake City</a:t>
            </a:r>
          </a:p>
          <a:p>
            <a:r>
              <a:rPr lang="en-US" dirty="0"/>
              <a:t>Jamece Petteway – Supervisory Budget Analyst – Durham</a:t>
            </a:r>
          </a:p>
          <a:p>
            <a:r>
              <a:rPr lang="en-US" dirty="0"/>
              <a:t>Travis Peake – Supervisory Budget Analyst – Portland</a:t>
            </a:r>
          </a:p>
          <a:p>
            <a:r>
              <a:rPr lang="en-US" dirty="0"/>
              <a:t>Erin Olson – Supervisory Budget Analyst – St. Louis</a:t>
            </a:r>
          </a:p>
        </p:txBody>
      </p:sp>
    </p:spTree>
    <p:extLst>
      <p:ext uri="{BB962C8B-B14F-4D97-AF65-F5344CB8AC3E}">
        <p14:creationId xmlns:p14="http://schemas.microsoft.com/office/powerpoint/2010/main" val="1188450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4B5E1-D0D0-4F06-B1ED-978B22D89F3A}"/>
              </a:ext>
            </a:extLst>
          </p:cNvPr>
          <p:cNvSpPr>
            <a:spLocks noGrp="1"/>
          </p:cNvSpPr>
          <p:nvPr>
            <p:ph type="title"/>
          </p:nvPr>
        </p:nvSpPr>
        <p:spPr/>
        <p:txBody>
          <a:bodyPr/>
          <a:lstStyle/>
          <a:p>
            <a:r>
              <a:rPr lang="en-US" dirty="0"/>
              <a:t>Core Facilities</a:t>
            </a:r>
          </a:p>
        </p:txBody>
      </p:sp>
      <p:sp>
        <p:nvSpPr>
          <p:cNvPr id="3" name="Content Placeholder 2">
            <a:extLst>
              <a:ext uri="{FF2B5EF4-FFF2-40B4-BE49-F238E27FC236}">
                <a16:creationId xmlns:a16="http://schemas.microsoft.com/office/drawing/2014/main" id="{54F28C9D-BE13-41EB-8217-CDFD76CA9524}"/>
              </a:ext>
            </a:extLst>
          </p:cNvPr>
          <p:cNvSpPr>
            <a:spLocks noGrp="1"/>
          </p:cNvSpPr>
          <p:nvPr>
            <p:ph idx="1"/>
          </p:nvPr>
        </p:nvSpPr>
        <p:spPr/>
        <p:txBody>
          <a:bodyPr>
            <a:normAutofit lnSpcReduction="10000"/>
          </a:bodyPr>
          <a:lstStyle/>
          <a:p>
            <a:r>
              <a:rPr lang="en-US" dirty="0"/>
              <a:t>If you have core facilities either at the VA or your affiliate, you will want to set-up expense transfers similar to the animal per diem charges.</a:t>
            </a:r>
          </a:p>
          <a:p>
            <a:r>
              <a:rPr lang="en-US" dirty="0"/>
              <a:t>You can create a Chargeback account for each Core Facility or create one for all of them.</a:t>
            </a:r>
          </a:p>
          <a:p>
            <a:r>
              <a:rPr lang="en-US" dirty="0"/>
              <a:t>For core facilities that are located at the VA, you will want to do an expense transfer similar to the animal housing at the VA.</a:t>
            </a:r>
          </a:p>
          <a:p>
            <a:r>
              <a:rPr lang="en-US" dirty="0"/>
              <a:t>For core facilities that are located at the affiliate, the process will also be similar to housing animals at the affiliate.  There will be a contract in place and as you are invoiced for usage, you will do an expense transfer from the chargeback account to the PI account.</a:t>
            </a:r>
          </a:p>
        </p:txBody>
      </p:sp>
    </p:spTree>
    <p:extLst>
      <p:ext uri="{BB962C8B-B14F-4D97-AF65-F5344CB8AC3E}">
        <p14:creationId xmlns:p14="http://schemas.microsoft.com/office/powerpoint/2010/main" val="3304023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7AC85-3B0F-40EC-ADA0-76FC8459C0BC}"/>
              </a:ext>
            </a:extLst>
          </p:cNvPr>
          <p:cNvSpPr>
            <a:spLocks noGrp="1"/>
          </p:cNvSpPr>
          <p:nvPr>
            <p:ph type="title"/>
          </p:nvPr>
        </p:nvSpPr>
        <p:spPr/>
        <p:txBody>
          <a:bodyPr/>
          <a:lstStyle/>
          <a:p>
            <a:r>
              <a:rPr lang="en-US" dirty="0"/>
              <a:t>Core Facility (affiliate) Example</a:t>
            </a:r>
          </a:p>
        </p:txBody>
      </p:sp>
      <p:pic>
        <p:nvPicPr>
          <p:cNvPr id="4" name="Content Placeholder 3">
            <a:extLst>
              <a:ext uri="{FF2B5EF4-FFF2-40B4-BE49-F238E27FC236}">
                <a16:creationId xmlns:a16="http://schemas.microsoft.com/office/drawing/2014/main" id="{5C2FDDB8-52AC-46CD-B86C-5047F2670901}"/>
              </a:ext>
            </a:extLst>
          </p:cNvPr>
          <p:cNvPicPr>
            <a:picLocks noGrp="1" noChangeAspect="1"/>
          </p:cNvPicPr>
          <p:nvPr>
            <p:ph idx="1"/>
          </p:nvPr>
        </p:nvPicPr>
        <p:blipFill>
          <a:blip r:embed="rId2"/>
          <a:stretch>
            <a:fillRect/>
          </a:stretch>
        </p:blipFill>
        <p:spPr>
          <a:xfrm>
            <a:off x="3033239" y="1825625"/>
            <a:ext cx="6125521" cy="4351338"/>
          </a:xfrm>
          <a:prstGeom prst="rect">
            <a:avLst/>
          </a:prstGeom>
        </p:spPr>
      </p:pic>
      <p:sp>
        <p:nvSpPr>
          <p:cNvPr id="5" name="TextBox 4">
            <a:extLst>
              <a:ext uri="{FF2B5EF4-FFF2-40B4-BE49-F238E27FC236}">
                <a16:creationId xmlns:a16="http://schemas.microsoft.com/office/drawing/2014/main" id="{1FE0E473-D438-4A6C-A08C-DAB8DE4A3211}"/>
              </a:ext>
            </a:extLst>
          </p:cNvPr>
          <p:cNvSpPr txBox="1"/>
          <p:nvPr/>
        </p:nvSpPr>
        <p:spPr>
          <a:xfrm>
            <a:off x="210902" y="3009010"/>
            <a:ext cx="1853967" cy="1754326"/>
          </a:xfrm>
          <a:prstGeom prst="rect">
            <a:avLst/>
          </a:prstGeom>
          <a:noFill/>
        </p:spPr>
        <p:txBody>
          <a:bodyPr wrap="square" rtlCol="0">
            <a:spAutoFit/>
          </a:bodyPr>
          <a:lstStyle/>
          <a:p>
            <a:r>
              <a:rPr lang="en-US" dirty="0"/>
              <a:t>Core Facility Contract – RCB is our “Research Chargeback” account for Core Facilities</a:t>
            </a:r>
          </a:p>
        </p:txBody>
      </p:sp>
      <p:cxnSp>
        <p:nvCxnSpPr>
          <p:cNvPr id="7" name="Straight Arrow Connector 6">
            <a:extLst>
              <a:ext uri="{FF2B5EF4-FFF2-40B4-BE49-F238E27FC236}">
                <a16:creationId xmlns:a16="http://schemas.microsoft.com/office/drawing/2014/main" id="{A4D9C165-FCD7-4B08-8F27-BD7198C5FD21}"/>
              </a:ext>
            </a:extLst>
          </p:cNvPr>
          <p:cNvCxnSpPr/>
          <p:nvPr/>
        </p:nvCxnSpPr>
        <p:spPr>
          <a:xfrm flipV="1">
            <a:off x="1905332" y="4423582"/>
            <a:ext cx="1853967" cy="679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552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F2A3-CBF6-4680-9BFF-BA2CD94A59E3}"/>
              </a:ext>
            </a:extLst>
          </p:cNvPr>
          <p:cNvSpPr>
            <a:spLocks noGrp="1"/>
          </p:cNvSpPr>
          <p:nvPr>
            <p:ph type="title"/>
          </p:nvPr>
        </p:nvSpPr>
        <p:spPr/>
        <p:txBody>
          <a:bodyPr/>
          <a:lstStyle/>
          <a:p>
            <a:r>
              <a:rPr lang="en-US" dirty="0"/>
              <a:t>Core Facility (affiliate) Example</a:t>
            </a:r>
          </a:p>
        </p:txBody>
      </p:sp>
      <p:pic>
        <p:nvPicPr>
          <p:cNvPr id="4" name="Content Placeholder 3">
            <a:extLst>
              <a:ext uri="{FF2B5EF4-FFF2-40B4-BE49-F238E27FC236}">
                <a16:creationId xmlns:a16="http://schemas.microsoft.com/office/drawing/2014/main" id="{3781276B-7FE4-43C2-A022-35C96DEBD311}"/>
              </a:ext>
            </a:extLst>
          </p:cNvPr>
          <p:cNvPicPr>
            <a:picLocks noGrp="1" noChangeAspect="1"/>
          </p:cNvPicPr>
          <p:nvPr>
            <p:ph idx="1"/>
          </p:nvPr>
        </p:nvPicPr>
        <p:blipFill>
          <a:blip r:embed="rId2"/>
          <a:stretch>
            <a:fillRect/>
          </a:stretch>
        </p:blipFill>
        <p:spPr>
          <a:xfrm>
            <a:off x="2705672" y="1825625"/>
            <a:ext cx="6780656" cy="4351338"/>
          </a:xfrm>
          <a:prstGeom prst="rect">
            <a:avLst/>
          </a:prstGeom>
        </p:spPr>
      </p:pic>
    </p:spTree>
    <p:extLst>
      <p:ext uri="{BB962C8B-B14F-4D97-AF65-F5344CB8AC3E}">
        <p14:creationId xmlns:p14="http://schemas.microsoft.com/office/powerpoint/2010/main" val="4138243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1041-C02D-4ED3-967D-C79A5C3B9025}"/>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6C2B22EE-5013-40DB-9129-DA8FE4498113}"/>
              </a:ext>
            </a:extLst>
          </p:cNvPr>
          <p:cNvSpPr>
            <a:spLocks noGrp="1"/>
          </p:cNvSpPr>
          <p:nvPr>
            <p:ph idx="1"/>
          </p:nvPr>
        </p:nvSpPr>
        <p:spPr/>
        <p:txBody>
          <a:bodyPr>
            <a:normAutofit fontScale="92500" lnSpcReduction="10000"/>
          </a:bodyPr>
          <a:lstStyle/>
          <a:p>
            <a:r>
              <a:rPr lang="en-US" dirty="0"/>
              <a:t>Setup accounts by Program</a:t>
            </a:r>
          </a:p>
          <a:p>
            <a:r>
              <a:rPr lang="en-US" dirty="0"/>
              <a:t>IPA management is strictly based on what local fiscal allows you to do</a:t>
            </a:r>
          </a:p>
          <a:p>
            <a:pPr lvl="1"/>
            <a:r>
              <a:rPr lang="en-US" dirty="0"/>
              <a:t>One to One or Many to One</a:t>
            </a:r>
          </a:p>
          <a:p>
            <a:pPr lvl="1"/>
            <a:r>
              <a:rPr lang="en-US" dirty="0"/>
              <a:t>Stay within the program</a:t>
            </a:r>
          </a:p>
          <a:p>
            <a:r>
              <a:rPr lang="en-US" dirty="0"/>
              <a:t>Use the expense transfer to manage within an FCP</a:t>
            </a:r>
          </a:p>
          <a:p>
            <a:r>
              <a:rPr lang="en-US" dirty="0"/>
              <a:t>General</a:t>
            </a:r>
          </a:p>
          <a:p>
            <a:pPr lvl="1"/>
            <a:r>
              <a:rPr lang="en-US" dirty="0"/>
              <a:t>Allocate to an FCP and Distribute to an account</a:t>
            </a:r>
          </a:p>
          <a:p>
            <a:pPr lvl="1"/>
            <a:r>
              <a:rPr lang="en-US" dirty="0"/>
              <a:t>Manage the Noise</a:t>
            </a:r>
          </a:p>
          <a:p>
            <a:pPr lvl="1"/>
            <a:r>
              <a:rPr lang="en-US" dirty="0"/>
              <a:t>Stay up to day and reconcile at least several times a week but definitely after payroll</a:t>
            </a:r>
          </a:p>
          <a:p>
            <a:pPr lvl="1"/>
            <a:r>
              <a:rPr lang="en-US" dirty="0"/>
              <a:t>Utilize VSSC, VISTA and other tools available to you</a:t>
            </a:r>
          </a:p>
          <a:p>
            <a:pPr lvl="1"/>
            <a:r>
              <a:rPr lang="en-US" dirty="0"/>
              <a:t>Call us if you need help or have questions</a:t>
            </a:r>
          </a:p>
          <a:p>
            <a:endParaRPr lang="en-US" dirty="0"/>
          </a:p>
        </p:txBody>
      </p:sp>
    </p:spTree>
    <p:extLst>
      <p:ext uri="{BB962C8B-B14F-4D97-AF65-F5344CB8AC3E}">
        <p14:creationId xmlns:p14="http://schemas.microsoft.com/office/powerpoint/2010/main" val="4231057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415A-A702-4F67-A7D5-24C240F1C00E}"/>
              </a:ext>
            </a:extLst>
          </p:cNvPr>
          <p:cNvSpPr>
            <a:spLocks noGrp="1"/>
          </p:cNvSpPr>
          <p:nvPr>
            <p:ph type="title"/>
          </p:nvPr>
        </p:nvSpPr>
        <p:spPr/>
        <p:txBody>
          <a:bodyPr/>
          <a:lstStyle/>
          <a:p>
            <a:r>
              <a:rPr lang="en-US" dirty="0"/>
              <a:t>Final Polling Question – Part 1</a:t>
            </a:r>
          </a:p>
        </p:txBody>
      </p:sp>
      <p:sp>
        <p:nvSpPr>
          <p:cNvPr id="3" name="Content Placeholder 2">
            <a:extLst>
              <a:ext uri="{FF2B5EF4-FFF2-40B4-BE49-F238E27FC236}">
                <a16:creationId xmlns:a16="http://schemas.microsoft.com/office/drawing/2014/main" id="{5694E528-D7CA-4ABA-9696-A8D91FEB1246}"/>
              </a:ext>
            </a:extLst>
          </p:cNvPr>
          <p:cNvSpPr>
            <a:spLocks noGrp="1"/>
          </p:cNvSpPr>
          <p:nvPr>
            <p:ph idx="1"/>
          </p:nvPr>
        </p:nvSpPr>
        <p:spPr/>
        <p:txBody>
          <a:bodyPr/>
          <a:lstStyle/>
          <a:p>
            <a:r>
              <a:rPr lang="en-US" dirty="0"/>
              <a:t>How about, have the presentations made you reconsider how you use </a:t>
            </a:r>
            <a:r>
              <a:rPr lang="en-US" dirty="0" err="1"/>
              <a:t>WinRMS</a:t>
            </a:r>
            <a:endParaRPr lang="en-US" dirty="0"/>
          </a:p>
          <a:p>
            <a:pPr lvl="1"/>
            <a:r>
              <a:rPr lang="en-US" dirty="0"/>
              <a:t>Yes</a:t>
            </a:r>
          </a:p>
          <a:p>
            <a:pPr lvl="1"/>
            <a:r>
              <a:rPr lang="en-US" dirty="0"/>
              <a:t>No</a:t>
            </a:r>
          </a:p>
          <a:p>
            <a:pPr lvl="1"/>
            <a:r>
              <a:rPr lang="en-US" dirty="0"/>
              <a:t>Still Not Clear</a:t>
            </a:r>
          </a:p>
          <a:p>
            <a:pPr lvl="1"/>
            <a:endParaRPr lang="en-US" dirty="0"/>
          </a:p>
          <a:p>
            <a:endParaRPr lang="en-US" dirty="0"/>
          </a:p>
        </p:txBody>
      </p:sp>
    </p:spTree>
    <p:extLst>
      <p:ext uri="{BB962C8B-B14F-4D97-AF65-F5344CB8AC3E}">
        <p14:creationId xmlns:p14="http://schemas.microsoft.com/office/powerpoint/2010/main" val="1139539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415A-A702-4F67-A7D5-24C240F1C00E}"/>
              </a:ext>
            </a:extLst>
          </p:cNvPr>
          <p:cNvSpPr>
            <a:spLocks noGrp="1"/>
          </p:cNvSpPr>
          <p:nvPr>
            <p:ph type="title"/>
          </p:nvPr>
        </p:nvSpPr>
        <p:spPr/>
        <p:txBody>
          <a:bodyPr/>
          <a:lstStyle/>
          <a:p>
            <a:r>
              <a:rPr lang="en-US" dirty="0"/>
              <a:t>Final Polling Question – Part 2</a:t>
            </a:r>
          </a:p>
        </p:txBody>
      </p:sp>
      <p:sp>
        <p:nvSpPr>
          <p:cNvPr id="3" name="Content Placeholder 2">
            <a:extLst>
              <a:ext uri="{FF2B5EF4-FFF2-40B4-BE49-F238E27FC236}">
                <a16:creationId xmlns:a16="http://schemas.microsoft.com/office/drawing/2014/main" id="{5694E528-D7CA-4ABA-9696-A8D91FEB1246}"/>
              </a:ext>
            </a:extLst>
          </p:cNvPr>
          <p:cNvSpPr>
            <a:spLocks noGrp="1"/>
          </p:cNvSpPr>
          <p:nvPr>
            <p:ph idx="1"/>
          </p:nvPr>
        </p:nvSpPr>
        <p:spPr/>
        <p:txBody>
          <a:bodyPr/>
          <a:lstStyle/>
          <a:p>
            <a:pPr lvl="1"/>
            <a:endParaRPr lang="en-US" dirty="0"/>
          </a:p>
          <a:p>
            <a:r>
              <a:rPr lang="en-US" dirty="0"/>
              <a:t>Have these presentations clarified issues/concerns you may have had with </a:t>
            </a:r>
            <a:r>
              <a:rPr lang="en-US" dirty="0" err="1"/>
              <a:t>WinRMS</a:t>
            </a:r>
            <a:r>
              <a:rPr lang="en-US" dirty="0"/>
              <a:t>?</a:t>
            </a:r>
          </a:p>
          <a:p>
            <a:pPr lvl="1"/>
            <a:r>
              <a:rPr lang="en-US" dirty="0"/>
              <a:t>yes </a:t>
            </a:r>
          </a:p>
          <a:p>
            <a:pPr lvl="1"/>
            <a:r>
              <a:rPr lang="en-US" dirty="0"/>
              <a:t>no - need further guidance</a:t>
            </a:r>
          </a:p>
          <a:p>
            <a:pPr lvl="1"/>
            <a:r>
              <a:rPr lang="en-US" dirty="0"/>
              <a:t>no - did not have issues</a:t>
            </a:r>
          </a:p>
          <a:p>
            <a:endParaRPr lang="en-US" dirty="0"/>
          </a:p>
        </p:txBody>
      </p:sp>
    </p:spTree>
    <p:extLst>
      <p:ext uri="{BB962C8B-B14F-4D97-AF65-F5344CB8AC3E}">
        <p14:creationId xmlns:p14="http://schemas.microsoft.com/office/powerpoint/2010/main" val="3320224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236C-7D84-47D5-812B-AA51D6E1D68D}"/>
              </a:ext>
            </a:extLst>
          </p:cNvPr>
          <p:cNvSpPr>
            <a:spLocks noGrp="1"/>
          </p:cNvSpPr>
          <p:nvPr>
            <p:ph type="title"/>
          </p:nvPr>
        </p:nvSpPr>
        <p:spPr/>
        <p:txBody>
          <a:bodyPr/>
          <a:lstStyle/>
          <a:p>
            <a:r>
              <a:rPr lang="en-US" dirty="0"/>
              <a:t>Availability of Recording</a:t>
            </a:r>
          </a:p>
        </p:txBody>
      </p:sp>
      <p:sp>
        <p:nvSpPr>
          <p:cNvPr id="3" name="Content Placeholder 2">
            <a:extLst>
              <a:ext uri="{FF2B5EF4-FFF2-40B4-BE49-F238E27FC236}">
                <a16:creationId xmlns:a16="http://schemas.microsoft.com/office/drawing/2014/main" id="{D991E146-F16C-4F7D-8E0C-66F50254128A}"/>
              </a:ext>
            </a:extLst>
          </p:cNvPr>
          <p:cNvSpPr>
            <a:spLocks noGrp="1"/>
          </p:cNvSpPr>
          <p:nvPr>
            <p:ph idx="1"/>
          </p:nvPr>
        </p:nvSpPr>
        <p:spPr>
          <a:xfrm>
            <a:off x="838200" y="1662545"/>
            <a:ext cx="10515600" cy="4290169"/>
          </a:xfrm>
        </p:spPr>
        <p:txBody>
          <a:bodyPr/>
          <a:lstStyle/>
          <a:p>
            <a:r>
              <a:rPr lang="en-US" dirty="0"/>
              <a:t>A recording of this session and the associated handouts will be available on ORPP&amp;E’s Education and Training website approximately one-week post-webinar</a:t>
            </a:r>
          </a:p>
          <a:p>
            <a:r>
              <a:rPr lang="en-US" dirty="0"/>
              <a:t>An archive of this and other webinars can be found here:  </a:t>
            </a:r>
            <a:r>
              <a:rPr lang="en-US" dirty="0">
                <a:hlinkClick r:id="rId2"/>
              </a:rPr>
              <a:t>https://www.research.va.gov/programs/orppe/education/webinars/archives.cfm</a:t>
            </a:r>
            <a:endParaRPr lang="en-US" dirty="0"/>
          </a:p>
          <a:p>
            <a:endParaRPr lang="en-US" dirty="0"/>
          </a:p>
        </p:txBody>
      </p:sp>
    </p:spTree>
    <p:extLst>
      <p:ext uri="{BB962C8B-B14F-4D97-AF65-F5344CB8AC3E}">
        <p14:creationId xmlns:p14="http://schemas.microsoft.com/office/powerpoint/2010/main" val="120161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4084C7-649F-47C2-B444-6035B99A62B4}"/>
              </a:ext>
            </a:extLst>
          </p:cNvPr>
          <p:cNvSpPr>
            <a:spLocks noGrp="1"/>
          </p:cNvSpPr>
          <p:nvPr>
            <p:ph type="ctrTitle"/>
          </p:nvPr>
        </p:nvSpPr>
        <p:spPr/>
        <p:txBody>
          <a:bodyPr/>
          <a:lstStyle/>
          <a:p>
            <a:r>
              <a:rPr lang="en-US" dirty="0">
                <a:solidFill>
                  <a:schemeClr val="tx1"/>
                </a:solidFill>
              </a:rPr>
              <a:t>Questions??</a:t>
            </a:r>
          </a:p>
        </p:txBody>
      </p:sp>
    </p:spTree>
    <p:extLst>
      <p:ext uri="{BB962C8B-B14F-4D97-AF65-F5344CB8AC3E}">
        <p14:creationId xmlns:p14="http://schemas.microsoft.com/office/powerpoint/2010/main" val="1506588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2E87A-B02F-48B6-8FAD-9C4B03E674AB}"/>
              </a:ext>
            </a:extLst>
          </p:cNvPr>
          <p:cNvSpPr>
            <a:spLocks noGrp="1"/>
          </p:cNvSpPr>
          <p:nvPr>
            <p:ph type="title"/>
          </p:nvPr>
        </p:nvSpPr>
        <p:spPr/>
        <p:txBody>
          <a:bodyPr/>
          <a:lstStyle/>
          <a:p>
            <a:r>
              <a:rPr lang="en-US" dirty="0"/>
              <a:t>Disclaimers and Thoughts</a:t>
            </a:r>
          </a:p>
        </p:txBody>
      </p:sp>
      <p:sp>
        <p:nvSpPr>
          <p:cNvPr id="3" name="Content Placeholder 2">
            <a:extLst>
              <a:ext uri="{FF2B5EF4-FFF2-40B4-BE49-F238E27FC236}">
                <a16:creationId xmlns:a16="http://schemas.microsoft.com/office/drawing/2014/main" id="{7AEADF8F-065E-490D-A1E7-A080C970EBA3}"/>
              </a:ext>
            </a:extLst>
          </p:cNvPr>
          <p:cNvSpPr>
            <a:spLocks noGrp="1"/>
          </p:cNvSpPr>
          <p:nvPr>
            <p:ph idx="1"/>
          </p:nvPr>
        </p:nvSpPr>
        <p:spPr/>
        <p:txBody>
          <a:bodyPr>
            <a:normAutofit fontScale="85000" lnSpcReduction="20000"/>
          </a:bodyPr>
          <a:lstStyle/>
          <a:p>
            <a:r>
              <a:rPr lang="en-US" dirty="0"/>
              <a:t>These are ideas that we are presenting to make </a:t>
            </a:r>
            <a:r>
              <a:rPr lang="en-US" dirty="0" err="1"/>
              <a:t>WinRMS</a:t>
            </a:r>
            <a:r>
              <a:rPr lang="en-US" dirty="0"/>
              <a:t> useful.  If you have better ideas or ways to manage, please send those to any of us.</a:t>
            </a:r>
          </a:p>
          <a:p>
            <a:r>
              <a:rPr lang="en-US" dirty="0"/>
              <a:t>There are many ways to attack </a:t>
            </a:r>
            <a:r>
              <a:rPr lang="en-US" dirty="0" err="1"/>
              <a:t>WinRMS</a:t>
            </a:r>
            <a:r>
              <a:rPr lang="en-US" dirty="0"/>
              <a:t> however the presentations are based on the long term experiences of the users</a:t>
            </a:r>
          </a:p>
          <a:p>
            <a:r>
              <a:rPr lang="en-US" dirty="0"/>
              <a:t>Do not hesitate to contact any of us to help out</a:t>
            </a:r>
          </a:p>
          <a:p>
            <a:r>
              <a:rPr lang="en-US" dirty="0"/>
              <a:t>If you do not have </a:t>
            </a:r>
            <a:r>
              <a:rPr lang="en-US" dirty="0" err="1"/>
              <a:t>WinRMS</a:t>
            </a:r>
            <a:r>
              <a:rPr lang="en-US" dirty="0"/>
              <a:t> and would like it, please contact Kashif Iqbal or myself</a:t>
            </a:r>
          </a:p>
          <a:p>
            <a:r>
              <a:rPr lang="en-US" dirty="0"/>
              <a:t>It takes a few months to get </a:t>
            </a:r>
            <a:r>
              <a:rPr lang="en-US" dirty="0" err="1"/>
              <a:t>WinRMS</a:t>
            </a:r>
            <a:r>
              <a:rPr lang="en-US" dirty="0"/>
              <a:t> going at a station</a:t>
            </a:r>
          </a:p>
          <a:p>
            <a:r>
              <a:rPr lang="en-US" dirty="0"/>
              <a:t>The larger the station the more effective </a:t>
            </a:r>
            <a:r>
              <a:rPr lang="en-US" dirty="0" err="1"/>
              <a:t>WinRMS</a:t>
            </a:r>
            <a:r>
              <a:rPr lang="en-US" dirty="0"/>
              <a:t> is since it manages many accounts and control points</a:t>
            </a:r>
          </a:p>
          <a:p>
            <a:r>
              <a:rPr lang="en-US" dirty="0"/>
              <a:t>It takes daily management to make this work</a:t>
            </a:r>
          </a:p>
          <a:p>
            <a:r>
              <a:rPr lang="en-US" dirty="0"/>
              <a:t>You need to utilize other tools such as VSSC and IFCAP (VISTA) to reconcile and manage</a:t>
            </a:r>
          </a:p>
          <a:p>
            <a:pPr marL="0" indent="0">
              <a:buNone/>
            </a:pPr>
            <a:endParaRPr lang="en-US" dirty="0"/>
          </a:p>
        </p:txBody>
      </p:sp>
    </p:spTree>
    <p:extLst>
      <p:ext uri="{BB962C8B-B14F-4D97-AF65-F5344CB8AC3E}">
        <p14:creationId xmlns:p14="http://schemas.microsoft.com/office/powerpoint/2010/main" val="1294344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FCC1-5EE1-4082-A377-DFE0B105E182}"/>
              </a:ext>
            </a:extLst>
          </p:cNvPr>
          <p:cNvSpPr>
            <a:spLocks noGrp="1"/>
          </p:cNvSpPr>
          <p:nvPr>
            <p:ph type="title"/>
          </p:nvPr>
        </p:nvSpPr>
        <p:spPr/>
        <p:txBody>
          <a:bodyPr/>
          <a:lstStyle/>
          <a:p>
            <a:r>
              <a:rPr lang="en-US" dirty="0"/>
              <a:t>Rules of Engagement</a:t>
            </a:r>
          </a:p>
        </p:txBody>
      </p:sp>
      <p:sp>
        <p:nvSpPr>
          <p:cNvPr id="3" name="Content Placeholder 2">
            <a:extLst>
              <a:ext uri="{FF2B5EF4-FFF2-40B4-BE49-F238E27FC236}">
                <a16:creationId xmlns:a16="http://schemas.microsoft.com/office/drawing/2014/main" id="{8661FDFE-D0EA-408C-ADF3-072C3CF74409}"/>
              </a:ext>
            </a:extLst>
          </p:cNvPr>
          <p:cNvSpPr>
            <a:spLocks noGrp="1"/>
          </p:cNvSpPr>
          <p:nvPr>
            <p:ph idx="1"/>
          </p:nvPr>
        </p:nvSpPr>
        <p:spPr/>
        <p:txBody>
          <a:bodyPr>
            <a:normAutofit/>
          </a:bodyPr>
          <a:lstStyle/>
          <a:p>
            <a:r>
              <a:rPr lang="en-US" dirty="0"/>
              <a:t>Setting up accounts is critical to managing the program</a:t>
            </a:r>
          </a:p>
          <a:p>
            <a:pPr lvl="1"/>
            <a:r>
              <a:rPr lang="en-US" dirty="0"/>
              <a:t>Will show you some upcoming updates</a:t>
            </a:r>
          </a:p>
          <a:p>
            <a:r>
              <a:rPr lang="en-US" dirty="0"/>
              <a:t>IPAs – Various ways.  Whichever you do it you should balance the obligation</a:t>
            </a:r>
          </a:p>
          <a:p>
            <a:r>
              <a:rPr lang="en-US" dirty="0"/>
              <a:t>Cores and per diems are similar in approaches</a:t>
            </a:r>
          </a:p>
          <a:p>
            <a:r>
              <a:rPr lang="en-US" dirty="0"/>
              <a:t>Expense transfer is NOT like expense transfer in fiscal	</a:t>
            </a:r>
          </a:p>
          <a:p>
            <a:pPr lvl="1"/>
            <a:r>
              <a:rPr lang="en-US" dirty="0"/>
              <a:t>The expense transfer stays within the FCP initiated</a:t>
            </a:r>
          </a:p>
        </p:txBody>
      </p:sp>
    </p:spTree>
    <p:extLst>
      <p:ext uri="{BB962C8B-B14F-4D97-AF65-F5344CB8AC3E}">
        <p14:creationId xmlns:p14="http://schemas.microsoft.com/office/powerpoint/2010/main" val="3193745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7E7A-A455-4C12-B5FC-CC9AAB599197}"/>
              </a:ext>
            </a:extLst>
          </p:cNvPr>
          <p:cNvSpPr>
            <a:spLocks noGrp="1"/>
          </p:cNvSpPr>
          <p:nvPr>
            <p:ph type="title"/>
          </p:nvPr>
        </p:nvSpPr>
        <p:spPr/>
        <p:txBody>
          <a:bodyPr/>
          <a:lstStyle/>
          <a:p>
            <a:r>
              <a:rPr lang="en-US" dirty="0"/>
              <a:t>Setting up Accounts</a:t>
            </a:r>
          </a:p>
        </p:txBody>
      </p:sp>
      <p:sp>
        <p:nvSpPr>
          <p:cNvPr id="5" name="Content Placeholder 2">
            <a:extLst>
              <a:ext uri="{FF2B5EF4-FFF2-40B4-BE49-F238E27FC236}">
                <a16:creationId xmlns:a16="http://schemas.microsoft.com/office/drawing/2014/main" id="{4F14EFBC-A772-4BFE-9362-65466C6D96A9}"/>
              </a:ext>
            </a:extLst>
          </p:cNvPr>
          <p:cNvSpPr>
            <a:spLocks noGrp="1"/>
          </p:cNvSpPr>
          <p:nvPr>
            <p:ph idx="1"/>
          </p:nvPr>
        </p:nvSpPr>
        <p:spPr>
          <a:xfrm>
            <a:off x="670249" y="1129439"/>
            <a:ext cx="10515600" cy="4351338"/>
          </a:xfrm>
        </p:spPr>
        <p:txBody>
          <a:bodyPr/>
          <a:lstStyle/>
          <a:p>
            <a:r>
              <a:rPr lang="en-US" dirty="0"/>
              <a:t>General rules	</a:t>
            </a:r>
          </a:p>
          <a:p>
            <a:pPr lvl="1"/>
            <a:r>
              <a:rPr lang="en-US" dirty="0"/>
              <a:t>In the old days, it was common to use the CC last number to setup the accounts	</a:t>
            </a:r>
          </a:p>
          <a:p>
            <a:pPr lvl="2"/>
            <a:r>
              <a:rPr lang="en-US" dirty="0"/>
              <a:t>Ex.  8103   - 3 series ,  8124 – 24 series, 8134 – 34 series</a:t>
            </a:r>
          </a:p>
          <a:p>
            <a:pPr lvl="1"/>
            <a:r>
              <a:rPr lang="en-US" dirty="0"/>
              <a:t>Try to split up by program </a:t>
            </a:r>
          </a:p>
          <a:p>
            <a:pPr lvl="1"/>
            <a:r>
              <a:rPr lang="en-US" dirty="0"/>
              <a:t>Multiple accounts can be used to support one project</a:t>
            </a:r>
          </a:p>
          <a:p>
            <a:pPr lvl="2"/>
            <a:r>
              <a:rPr lang="en-US" dirty="0"/>
              <a:t>However try not to use one account to support multiple projects</a:t>
            </a:r>
          </a:p>
          <a:p>
            <a:pPr lvl="1"/>
            <a:r>
              <a:rPr lang="en-US" dirty="0"/>
              <a:t>With the advent of service ID and expense reporting, may want to consider setting up new accounts for new service IDs</a:t>
            </a:r>
          </a:p>
          <a:p>
            <a:pPr lvl="1"/>
            <a:endParaRPr lang="en-US" dirty="0"/>
          </a:p>
          <a:p>
            <a:pPr marL="0" indent="0">
              <a:buNone/>
            </a:pPr>
            <a:r>
              <a:rPr lang="en-US" dirty="0"/>
              <a:t>	</a:t>
            </a:r>
          </a:p>
        </p:txBody>
      </p:sp>
    </p:spTree>
    <p:extLst>
      <p:ext uri="{BB962C8B-B14F-4D97-AF65-F5344CB8AC3E}">
        <p14:creationId xmlns:p14="http://schemas.microsoft.com/office/powerpoint/2010/main" val="639564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705BB-349F-4264-8377-688FB771B4EC}"/>
              </a:ext>
            </a:extLst>
          </p:cNvPr>
          <p:cNvSpPr>
            <a:spLocks noGrp="1"/>
          </p:cNvSpPr>
          <p:nvPr>
            <p:ph type="title"/>
          </p:nvPr>
        </p:nvSpPr>
        <p:spPr/>
        <p:txBody>
          <a:bodyPr/>
          <a:lstStyle/>
          <a:p>
            <a:r>
              <a:rPr lang="en-US" dirty="0"/>
              <a:t>Setting up Account</a:t>
            </a:r>
          </a:p>
        </p:txBody>
      </p:sp>
      <p:sp>
        <p:nvSpPr>
          <p:cNvPr id="3" name="Content Placeholder 2">
            <a:extLst>
              <a:ext uri="{FF2B5EF4-FFF2-40B4-BE49-F238E27FC236}">
                <a16:creationId xmlns:a16="http://schemas.microsoft.com/office/drawing/2014/main" id="{73A6CC9D-AD53-4A99-BE56-CE14C11814A7}"/>
              </a:ext>
            </a:extLst>
          </p:cNvPr>
          <p:cNvSpPr>
            <a:spLocks noGrp="1"/>
          </p:cNvSpPr>
          <p:nvPr>
            <p:ph idx="1"/>
          </p:nvPr>
        </p:nvSpPr>
        <p:spPr/>
        <p:txBody>
          <a:bodyPr/>
          <a:lstStyle/>
          <a:p>
            <a:r>
              <a:rPr lang="en-US" dirty="0"/>
              <a:t>Add &gt; Add Account &gt; add new account</a:t>
            </a:r>
          </a:p>
        </p:txBody>
      </p:sp>
      <p:pic>
        <p:nvPicPr>
          <p:cNvPr id="4" name="Picture 3">
            <a:extLst>
              <a:ext uri="{FF2B5EF4-FFF2-40B4-BE49-F238E27FC236}">
                <a16:creationId xmlns:a16="http://schemas.microsoft.com/office/drawing/2014/main" id="{B84E7A51-BD06-4477-8013-B02B205A7DF6}"/>
              </a:ext>
            </a:extLst>
          </p:cNvPr>
          <p:cNvPicPr>
            <a:picLocks noChangeAspect="1"/>
          </p:cNvPicPr>
          <p:nvPr/>
        </p:nvPicPr>
        <p:blipFill>
          <a:blip r:embed="rId2"/>
          <a:stretch>
            <a:fillRect/>
          </a:stretch>
        </p:blipFill>
        <p:spPr>
          <a:xfrm>
            <a:off x="1059825" y="2499866"/>
            <a:ext cx="9506341" cy="3677097"/>
          </a:xfrm>
          <a:prstGeom prst="rect">
            <a:avLst/>
          </a:prstGeom>
        </p:spPr>
      </p:pic>
    </p:spTree>
    <p:extLst>
      <p:ext uri="{BB962C8B-B14F-4D97-AF65-F5344CB8AC3E}">
        <p14:creationId xmlns:p14="http://schemas.microsoft.com/office/powerpoint/2010/main" val="1025671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CFD5-D7AB-44D7-879D-4AE58D3B05D6}"/>
              </a:ext>
            </a:extLst>
          </p:cNvPr>
          <p:cNvSpPr>
            <a:spLocks noGrp="1"/>
          </p:cNvSpPr>
          <p:nvPr>
            <p:ph type="title"/>
          </p:nvPr>
        </p:nvSpPr>
        <p:spPr/>
        <p:txBody>
          <a:bodyPr/>
          <a:lstStyle/>
          <a:p>
            <a:r>
              <a:rPr lang="en-US" dirty="0"/>
              <a:t>Account in Rehab</a:t>
            </a:r>
          </a:p>
        </p:txBody>
      </p:sp>
      <p:pic>
        <p:nvPicPr>
          <p:cNvPr id="4" name="Content Placeholder 3">
            <a:extLst>
              <a:ext uri="{FF2B5EF4-FFF2-40B4-BE49-F238E27FC236}">
                <a16:creationId xmlns:a16="http://schemas.microsoft.com/office/drawing/2014/main" id="{A2C331AD-5E89-4CCB-8364-D6BCDE0CC8AA}"/>
              </a:ext>
            </a:extLst>
          </p:cNvPr>
          <p:cNvPicPr>
            <a:picLocks noGrp="1" noChangeAspect="1"/>
          </p:cNvPicPr>
          <p:nvPr>
            <p:ph idx="1"/>
          </p:nvPr>
        </p:nvPicPr>
        <p:blipFill>
          <a:blip r:embed="rId2"/>
          <a:stretch>
            <a:fillRect/>
          </a:stretch>
        </p:blipFill>
        <p:spPr>
          <a:xfrm>
            <a:off x="1211775" y="1378744"/>
            <a:ext cx="9768450" cy="3914982"/>
          </a:xfrm>
          <a:prstGeom prst="rect">
            <a:avLst/>
          </a:prstGeom>
        </p:spPr>
      </p:pic>
    </p:spTree>
    <p:extLst>
      <p:ext uri="{BB962C8B-B14F-4D97-AF65-F5344CB8AC3E}">
        <p14:creationId xmlns:p14="http://schemas.microsoft.com/office/powerpoint/2010/main" val="1150887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D900D-0C52-4D82-91B9-1FDB96A3CB88}"/>
              </a:ext>
            </a:extLst>
          </p:cNvPr>
          <p:cNvSpPr>
            <a:spLocks noGrp="1"/>
          </p:cNvSpPr>
          <p:nvPr>
            <p:ph type="title"/>
          </p:nvPr>
        </p:nvSpPr>
        <p:spPr/>
        <p:txBody>
          <a:bodyPr/>
          <a:lstStyle/>
          <a:p>
            <a:r>
              <a:rPr lang="en-US" dirty="0"/>
              <a:t>Update to Account Screen coming soon</a:t>
            </a:r>
          </a:p>
        </p:txBody>
      </p:sp>
      <p:pic>
        <p:nvPicPr>
          <p:cNvPr id="4" name="Content Placeholder 3">
            <a:extLst>
              <a:ext uri="{FF2B5EF4-FFF2-40B4-BE49-F238E27FC236}">
                <a16:creationId xmlns:a16="http://schemas.microsoft.com/office/drawing/2014/main" id="{BA9D3230-4570-4A81-9FB0-904584FD3B67}"/>
              </a:ext>
            </a:extLst>
          </p:cNvPr>
          <p:cNvPicPr>
            <a:picLocks noGrp="1" noChangeAspect="1"/>
          </p:cNvPicPr>
          <p:nvPr>
            <p:ph idx="1"/>
          </p:nvPr>
        </p:nvPicPr>
        <p:blipFill>
          <a:blip r:embed="rId2"/>
          <a:stretch>
            <a:fillRect/>
          </a:stretch>
        </p:blipFill>
        <p:spPr>
          <a:xfrm>
            <a:off x="1504415" y="1470991"/>
            <a:ext cx="9017811" cy="4069986"/>
          </a:xfrm>
          <a:prstGeom prst="rect">
            <a:avLst/>
          </a:prstGeom>
        </p:spPr>
      </p:pic>
    </p:spTree>
    <p:extLst>
      <p:ext uri="{BB962C8B-B14F-4D97-AF65-F5344CB8AC3E}">
        <p14:creationId xmlns:p14="http://schemas.microsoft.com/office/powerpoint/2010/main" val="24777869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heme/theme1.xml><?xml version="1.0" encoding="utf-8"?>
<a:theme xmlns:a="http://schemas.openxmlformats.org/drawingml/2006/main" name="20201208_VA PPT Presentation Training_V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208_VA PPT Presentation Training_VS" id="{FA609C51-1895-4421-8199-DD4A1EE1AE91}" vid="{674CFC73-BF36-4D7E-AE60-D8966577A898}"/>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208_VA PPT Presentation Training_VS" id="{FA609C51-1895-4421-8199-DD4A1EE1AE91}" vid="{18731525-1082-44B3-8D7A-902E0826DFD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EB4FB883462145981A371799DBAB3B" ma:contentTypeVersion="3" ma:contentTypeDescription="Create a new document." ma:contentTypeScope="" ma:versionID="995fdb63e3dd1e8f1da6443957a04005">
  <xsd:schema xmlns:xsd="http://www.w3.org/2001/XMLSchema" xmlns:xs="http://www.w3.org/2001/XMLSchema" xmlns:p="http://schemas.microsoft.com/office/2006/metadata/properties" xmlns:ns2="385b34af-4a23-4d35-a748-141791af8ffa" targetNamespace="http://schemas.microsoft.com/office/2006/metadata/properties" ma:root="true" ma:fieldsID="8637b35d59bada72ae95b18b02a69523" ns2:_="">
    <xsd:import namespace="385b34af-4a23-4d35-a748-141791af8ffa"/>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5b34af-4a23-4d35-a748-141791af8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3D81C0-1C36-48F7-A452-0D344B64AD30}">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385b34af-4a23-4d35-a748-141791af8ffa"/>
    <ds:schemaRef ds:uri="http://www.w3.org/XML/1998/namespace"/>
  </ds:schemaRefs>
</ds:datastoreItem>
</file>

<file path=customXml/itemProps2.xml><?xml version="1.0" encoding="utf-8"?>
<ds:datastoreItem xmlns:ds="http://schemas.openxmlformats.org/officeDocument/2006/customXml" ds:itemID="{F41BF622-4257-4CA8-8334-F8A076DD5B16}">
  <ds:schemaRefs>
    <ds:schemaRef ds:uri="http://schemas.microsoft.com/sharepoint/v3/contenttype/forms"/>
  </ds:schemaRefs>
</ds:datastoreItem>
</file>

<file path=customXml/itemProps3.xml><?xml version="1.0" encoding="utf-8"?>
<ds:datastoreItem xmlns:ds="http://schemas.openxmlformats.org/officeDocument/2006/customXml" ds:itemID="{B4CDC10E-4DC3-458D-AEFC-3DB5E1BF04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5b34af-4a23-4d35-a748-141791af8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20201208_VA PPT Presentation Training_VS</Template>
  <TotalTime>1497</TotalTime>
  <Words>2252</Words>
  <Application>Microsoft Office PowerPoint</Application>
  <PresentationFormat>Widescreen</PresentationFormat>
  <Paragraphs>187</Paragraphs>
  <Slides>37</Slides>
  <Notes>6</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37</vt:i4>
      </vt:variant>
    </vt:vector>
  </HeadingPairs>
  <TitlesOfParts>
    <vt:vector size="44" baseType="lpstr">
      <vt:lpstr>Arial</vt:lpstr>
      <vt:lpstr>Calibri</vt:lpstr>
      <vt:lpstr>Calibri Light</vt:lpstr>
      <vt:lpstr>20201208_VA PPT Presentation Training_VS</vt:lpstr>
      <vt:lpstr>1_Office Theme</vt:lpstr>
      <vt:lpstr>Office Theme</vt:lpstr>
      <vt:lpstr>think-cell Slide</vt:lpstr>
      <vt:lpstr>Managing and Navigating WinRMS Session 4:  Setting up Accounts, Expense Transfers and Split Account Transactions</vt:lpstr>
      <vt:lpstr>Objectives</vt:lpstr>
      <vt:lpstr>Presenters</vt:lpstr>
      <vt:lpstr>Disclaimers and Thoughts</vt:lpstr>
      <vt:lpstr>Rules of Engagement</vt:lpstr>
      <vt:lpstr>Setting up Accounts</vt:lpstr>
      <vt:lpstr>Setting up Account</vt:lpstr>
      <vt:lpstr>Account in Rehab</vt:lpstr>
      <vt:lpstr>Update to Account Screen coming soon</vt:lpstr>
      <vt:lpstr>Emailing Accounts</vt:lpstr>
      <vt:lpstr>Emailing – Edit and Send</vt:lpstr>
      <vt:lpstr>Batch Mail</vt:lpstr>
      <vt:lpstr>IPAs</vt:lpstr>
      <vt:lpstr>IPAs</vt:lpstr>
      <vt:lpstr>IPAs</vt:lpstr>
      <vt:lpstr>IPAs</vt:lpstr>
      <vt:lpstr> IPAs</vt:lpstr>
      <vt:lpstr>IPAs</vt:lpstr>
      <vt:lpstr>IPAs</vt:lpstr>
      <vt:lpstr>IPAs</vt:lpstr>
      <vt:lpstr>IPAs</vt:lpstr>
      <vt:lpstr>Per Diems </vt:lpstr>
      <vt:lpstr>Housing at VA</vt:lpstr>
      <vt:lpstr>Housing at VA – New Expense Transfer</vt:lpstr>
      <vt:lpstr>Housing at VA – Copy Expense Transfer</vt:lpstr>
      <vt:lpstr>Housing at VA – Copy Expense Transfer</vt:lpstr>
      <vt:lpstr>Affiliate Per Diem Charges</vt:lpstr>
      <vt:lpstr>Affiliate Per Diem Charges</vt:lpstr>
      <vt:lpstr>Affiliate Per Diem Charges</vt:lpstr>
      <vt:lpstr>Core Facilities</vt:lpstr>
      <vt:lpstr>Core Facility (affiliate) Example</vt:lpstr>
      <vt:lpstr>Core Facility (affiliate) Example</vt:lpstr>
      <vt:lpstr>Conclusions</vt:lpstr>
      <vt:lpstr>Final Polling Question – Part 1</vt:lpstr>
      <vt:lpstr>Final Polling Question – Part 2</vt:lpstr>
      <vt:lpstr>Availability of Recording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and Navigating WinRMS Session 4:  Setting up Accounts, Expense Transfers and Split Account Transactions</dc:title>
  <dc:subject>Managing and Navigating WinRMS Session 4:  Setting up Accounts, Expense Transfers and Split Account Transactions</dc:subject>
  <dc:creator>Points, Kari</dc:creator>
  <cp:keywords>Managing and Navigating WinRMS Session 4:  Setting up Accounts, Expense Transfers and Split Account Transactions</cp:keywords>
  <cp:lastModifiedBy>Rivera, Portia T</cp:lastModifiedBy>
  <cp:revision>142</cp:revision>
  <dcterms:created xsi:type="dcterms:W3CDTF">2021-03-21T19:53:55Z</dcterms:created>
  <dcterms:modified xsi:type="dcterms:W3CDTF">2021-06-29T13:40:06Z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0x01010094EB4FB883462145981A371799DBAB3B</vt:lpwstr>
  </property>
</Properties>
</file>